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pos="2993">
          <p15:clr>
            <a:srgbClr val="A4A3A4"/>
          </p15:clr>
        </p15:guide>
        <p15:guide id="3" orient="horz" pos="303">
          <p15:clr>
            <a:srgbClr val="A4A3A4"/>
          </p15:clr>
        </p15:guide>
        <p15:guide id="4" pos="5465">
          <p15:clr>
            <a:srgbClr val="A4A3A4"/>
          </p15:clr>
        </p15:guide>
        <p15:guide id="5" pos="317">
          <p15:clr>
            <a:srgbClr val="A4A3A4"/>
          </p15:clr>
        </p15:guide>
        <p15:guide id="6" pos="2767">
          <p15:clr>
            <a:srgbClr val="A4A3A4"/>
          </p15:clr>
        </p15:guide>
        <p15:guide id="7" pos="2880">
          <p15:clr>
            <a:srgbClr val="A4A3A4"/>
          </p15:clr>
        </p15:guide>
        <p15:guide id="8" orient="horz" pos="1097">
          <p15:clr>
            <a:srgbClr val="A4A3A4"/>
          </p15:clr>
        </p15:guide>
        <p15:guide id="9" orient="horz" pos="984">
          <p15:clr>
            <a:srgbClr val="A4A3A4"/>
          </p15:clr>
        </p15:guide>
        <p15:guide id="10" pos="431">
          <p15:clr>
            <a:srgbClr val="A4A3A4"/>
          </p15:clr>
        </p15:guide>
        <p15:guide id="11" pos="4400">
          <p15:clr>
            <a:srgbClr val="A4A3A4"/>
          </p15:clr>
        </p15:guide>
        <p15:guide id="12" orient="horz" pos="575">
          <p15:clr>
            <a:srgbClr val="A4A3A4"/>
          </p15:clr>
        </p15:guide>
        <p15:guide id="13" orient="horz" pos="1188">
          <p15:clr>
            <a:srgbClr val="A4A3A4"/>
          </p15:clr>
        </p15:guide>
        <p15:guide id="14" orient="horz" pos="1845">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41" roundtripDataSignature="AMtx7mjDXq0aKogMVgvhToArs4EkE3wI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56C950-5652-471A-9AE6-E471AD92A82F}">
  <a:tblStyle styleId="{F956C950-5652-471A-9AE6-E471AD92A82F}"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2993"/>
        <p:guide pos="303" orient="horz"/>
        <p:guide pos="5465"/>
        <p:guide pos="317"/>
        <p:guide pos="2767"/>
        <p:guide pos="2880"/>
        <p:guide pos="1097" orient="horz"/>
        <p:guide pos="984" orient="horz"/>
        <p:guide pos="431"/>
        <p:guide pos="4400"/>
        <p:guide pos="575" orient="horz"/>
        <p:guide pos="1188" orient="horz"/>
        <p:guide pos="1845"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 name="Google Shape;4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9" name="Google Shape;14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El profesor dirige la pregunta a los alumnos. Motivarlos a que contesten y cuenten que conocen sobre mapas mentales.</a:t>
            </a:r>
            <a:endParaRPr/>
          </a:p>
          <a:p>
            <a:pPr indent="0" lvl="0" marL="0" rtl="0" algn="l">
              <a:spcBef>
                <a:spcPts val="0"/>
              </a:spcBef>
              <a:spcAft>
                <a:spcPts val="0"/>
              </a:spcAft>
              <a:buNone/>
            </a:pPr>
            <a:r>
              <a:rPr lang="es-MX" sz="1600"/>
              <a:t>Luego visionar el siguiente video: https://www.youtube.com/watch?v=QotM4QHkZ0g&amp;list=PLEl7hJx-2Xoa5wdKpiFVZ2_m7_xjwQOwU&amp;index=3</a:t>
            </a:r>
            <a:endParaRPr/>
          </a:p>
          <a:p>
            <a:pPr indent="0" lvl="0" marL="0" rtl="0" algn="l">
              <a:spcBef>
                <a:spcPts val="0"/>
              </a:spcBef>
              <a:spcAft>
                <a:spcPts val="0"/>
              </a:spcAft>
              <a:buNone/>
            </a:pPr>
            <a:r>
              <a:t/>
            </a:r>
            <a:endParaRPr/>
          </a:p>
        </p:txBody>
      </p:sp>
      <p:sp>
        <p:nvSpPr>
          <p:cNvPr id="164" name="Google Shape;16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2" name="Google Shape;172;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Complementar y reforzar la información que se ha visto en el video.</a:t>
            </a:r>
            <a:endParaRPr/>
          </a:p>
          <a:p>
            <a:pPr indent="0" lvl="0" marL="0" rtl="0" algn="l">
              <a:spcBef>
                <a:spcPts val="0"/>
              </a:spcBef>
              <a:spcAft>
                <a:spcPts val="0"/>
              </a:spcAft>
              <a:buNone/>
            </a:pPr>
            <a:r>
              <a:t/>
            </a:r>
            <a:endParaRPr/>
          </a:p>
        </p:txBody>
      </p:sp>
      <p:sp>
        <p:nvSpPr>
          <p:cNvPr id="181" name="Google Shape;181;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Estas son las características esenciales del mapa mental.</a:t>
            </a:r>
            <a:endParaRPr sz="1600"/>
          </a:p>
        </p:txBody>
      </p:sp>
      <p:sp>
        <p:nvSpPr>
          <p:cNvPr id="196" name="Google Shape;19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Mencionar las diferencias entre mapa mental y mapa conceptual. Muchas veces se confunden los conceptos.</a:t>
            </a:r>
            <a:endParaRPr sz="1600"/>
          </a:p>
        </p:txBody>
      </p:sp>
      <p:sp>
        <p:nvSpPr>
          <p:cNvPr id="230" name="Google Shape;230;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Preguntar a los alumnos que usos le podrían dar a los mapas mentales.</a:t>
            </a:r>
            <a:endParaRPr sz="1600"/>
          </a:p>
        </p:txBody>
      </p:sp>
      <p:sp>
        <p:nvSpPr>
          <p:cNvPr id="243" name="Google Shape;243;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3" name="Google Shape;25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6" name="Google Shape;28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Este es uno de los mayores beneficios del mapa mental: Hacer visibles los pensamientos.</a:t>
            </a:r>
            <a:endParaRPr sz="1600"/>
          </a:p>
        </p:txBody>
      </p:sp>
      <p:sp>
        <p:nvSpPr>
          <p:cNvPr id="319" name="Google Shape;31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Se les pide a los alumnos que formen grupos de 5 o 6 y que hagan un mapa mental con el siguiente tema:</a:t>
            </a:r>
            <a:endParaRPr/>
          </a:p>
          <a:p>
            <a:pPr indent="0" lvl="0" marL="0" rtl="0" algn="l">
              <a:spcBef>
                <a:spcPts val="0"/>
              </a:spcBef>
              <a:spcAft>
                <a:spcPts val="0"/>
              </a:spcAft>
              <a:buNone/>
            </a:pPr>
            <a:r>
              <a:rPr lang="es-MX" sz="1600"/>
              <a:t>Cómo desarrollar mi creatividad. También puede agregar otro tema: Cómo puedo organizar mis estudios.</a:t>
            </a:r>
            <a:endParaRPr sz="1600"/>
          </a:p>
        </p:txBody>
      </p:sp>
      <p:sp>
        <p:nvSpPr>
          <p:cNvPr id="351" name="Google Shape;351;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3" name="Google Shape;36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18" name="Google Shape;418;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 name="Google Shape;82;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6" name="Google Shape;546;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5" name="Google Shape;95;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Hacer esta pregunta a los alumnos.  Alguna vez se han puesto a pensar: ¿Cómo pensamos? ¿Cómo se generan los pensamientos?</a:t>
            </a:r>
            <a:endParaRPr/>
          </a:p>
          <a:p>
            <a:pPr indent="0" lvl="0" marL="0" rtl="0" algn="l">
              <a:spcBef>
                <a:spcPts val="0"/>
              </a:spcBef>
              <a:spcAft>
                <a:spcPts val="0"/>
              </a:spcAft>
              <a:buNone/>
            </a:pPr>
            <a:r>
              <a:rPr lang="es-MX" sz="1600"/>
              <a:t>Luego de escuchar algunas respuestas y comentarlas, ver este video: https://www.youtube.com/watch?v=q2_QbOOfVI8&amp;list=PLEl7hJx-2Xoa5wdKpiFVZ2_m7_xjwQOwU&amp;index=2</a:t>
            </a:r>
            <a:endParaRPr/>
          </a:p>
        </p:txBody>
      </p:sp>
      <p:sp>
        <p:nvSpPr>
          <p:cNvPr id="103" name="Google Shape;103;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lang="es-MX" sz="1600"/>
              <a:t>Complementar la información que se ha visto en el video.</a:t>
            </a:r>
            <a:endParaRPr sz="1600"/>
          </a:p>
          <a:p>
            <a:pPr indent="0" lvl="0" marL="0" rtl="0" algn="l">
              <a:spcBef>
                <a:spcPts val="0"/>
              </a:spcBef>
              <a:spcAft>
                <a:spcPts val="0"/>
              </a:spcAft>
              <a:buNone/>
            </a:pPr>
            <a:r>
              <a:t/>
            </a:r>
            <a:endParaRPr/>
          </a:p>
        </p:txBody>
      </p:sp>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El profesor les pide a los alumnos realizar esta actividad. Remarcar la importancia de escribir lo primero que se les venga a la mente</a:t>
            </a:r>
            <a:endParaRPr/>
          </a:p>
          <a:p>
            <a:pPr indent="0" lvl="0" marL="0" rtl="0" algn="l">
              <a:spcBef>
                <a:spcPts val="0"/>
              </a:spcBef>
              <a:spcAft>
                <a:spcPts val="0"/>
              </a:spcAft>
              <a:buNone/>
            </a:pPr>
            <a:r>
              <a:rPr lang="es-MX" sz="1600"/>
              <a:t>con esa palabra. Darles un par de minutos</a:t>
            </a:r>
            <a:endParaRPr sz="1600"/>
          </a:p>
          <a:p>
            <a:pPr indent="0" lvl="0" marL="0" rtl="0" algn="l">
              <a:spcBef>
                <a:spcPts val="0"/>
              </a:spcBef>
              <a:spcAft>
                <a:spcPts val="0"/>
              </a:spcAft>
              <a:buNone/>
            </a:pPr>
            <a:r>
              <a:t/>
            </a:r>
            <a:endParaRPr/>
          </a:p>
        </p:txBody>
      </p:sp>
      <p:sp>
        <p:nvSpPr>
          <p:cNvPr id="120" name="Google Shape;120;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3" name="Google Shape;133;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MX" sz="1600"/>
              <a:t>Reforzar la idea que podemos desarrollar nuestro pensamiento irradiantes, solo es cuestión de tenerlo presente.</a:t>
            </a:r>
            <a:endParaRPr/>
          </a:p>
          <a:p>
            <a:pPr indent="0" lvl="0" marL="0" rtl="0" algn="l">
              <a:spcBef>
                <a:spcPts val="0"/>
              </a:spcBef>
              <a:spcAft>
                <a:spcPts val="0"/>
              </a:spcAft>
              <a:buNone/>
            </a:pPr>
            <a:r>
              <a:rPr lang="es-MX" sz="1600"/>
              <a:t>Asociar y conectar todo el tiempo. Despertar el pensamiento irradiante.</a:t>
            </a:r>
            <a:endParaRPr sz="1600"/>
          </a:p>
          <a:p>
            <a:pPr indent="0" lvl="0" marL="0" rtl="0" algn="l">
              <a:spcBef>
                <a:spcPts val="0"/>
              </a:spcBef>
              <a:spcAft>
                <a:spcPts val="0"/>
              </a:spcAft>
              <a:buNone/>
            </a:pPr>
            <a:r>
              <a:t/>
            </a:r>
            <a:endParaRPr/>
          </a:p>
        </p:txBody>
      </p:sp>
      <p:sp>
        <p:nvSpPr>
          <p:cNvPr id="140" name="Google Shape;14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37"/>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MX" sz="600">
                <a:solidFill>
                  <a:srgbClr val="7F7F7F"/>
                </a:solidFill>
                <a:latin typeface="Arial"/>
                <a:ea typeface="Arial"/>
                <a:cs typeface="Arial"/>
                <a:sym typeface="Arial"/>
              </a:rPr>
              <a:t>© ISIL. Todos los derechos reservados</a:t>
            </a:r>
            <a:endParaRPr/>
          </a:p>
        </p:txBody>
      </p:sp>
      <p:sp>
        <p:nvSpPr>
          <p:cNvPr id="16" name="Google Shape;16;p37"/>
          <p:cNvSpPr txBox="1"/>
          <p:nvPr/>
        </p:nvSpPr>
        <p:spPr>
          <a:xfrm>
            <a:off x="876300" y="5343295"/>
            <a:ext cx="322716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800">
                <a:solidFill>
                  <a:srgbClr val="7F7F7F"/>
                </a:solidFill>
                <a:latin typeface="Calibri"/>
                <a:ea typeface="Calibri"/>
                <a:cs typeface="Calibri"/>
                <a:sym typeface="Calibri"/>
              </a:rPr>
              <a:t>GESTIÓN DE PROCESOS, SIMULACIÓN Y MEJORA CONTINUA</a:t>
            </a:r>
            <a:r>
              <a:rPr lang="es-MX" sz="800">
                <a:solidFill>
                  <a:srgbClr val="7F7F7F"/>
                </a:solidFill>
                <a:latin typeface="Calibri"/>
                <a:ea typeface="Calibri"/>
                <a:cs typeface="Calibri"/>
                <a:sym typeface="Calibri"/>
              </a:rPr>
              <a:t>  </a:t>
            </a:r>
            <a:r>
              <a:rPr lang="es-MX" sz="800">
                <a:solidFill>
                  <a:srgbClr val="7F7F7F"/>
                </a:solidFill>
                <a:latin typeface="Calibri"/>
                <a:ea typeface="Calibri"/>
                <a:cs typeface="Calibri"/>
                <a:sym typeface="Calibri"/>
              </a:rPr>
              <a:t>•  SESIÓN 01</a:t>
            </a:r>
            <a:endParaRPr sz="800">
              <a:solidFill>
                <a:srgbClr val="7F7F7F"/>
              </a:solidFill>
              <a:latin typeface="Calibri"/>
              <a:ea typeface="Calibri"/>
              <a:cs typeface="Calibri"/>
              <a:sym typeface="Calibri"/>
            </a:endParaRPr>
          </a:p>
        </p:txBody>
      </p:sp>
      <p:pic>
        <p:nvPicPr>
          <p:cNvPr id="17" name="Google Shape;17;p37"/>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18" name="Shape 18"/>
        <p:cNvGrpSpPr/>
        <p:nvPr/>
      </p:nvGrpSpPr>
      <p:grpSpPr>
        <a:xfrm>
          <a:off x="0" y="0"/>
          <a:ext cx="0" cy="0"/>
          <a:chOff x="0" y="0"/>
          <a:chExt cx="0" cy="0"/>
        </a:xfrm>
      </p:grpSpPr>
      <p:sp>
        <p:nvSpPr>
          <p:cNvPr id="19" name="Google Shape;19;p38"/>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38"/>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38"/>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 name="Google Shape;22;p38"/>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Google Shape;23;p38"/>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888888"/>
                </a:solidFill>
                <a:latin typeface="Arial"/>
                <a:ea typeface="Arial"/>
                <a:cs typeface="Arial"/>
                <a:sym typeface="Arial"/>
              </a:defRPr>
            </a:lvl1pPr>
            <a:lvl2pPr indent="0" lvl="1" marL="0" marR="0" rtl="0" algn="l">
              <a:spcBef>
                <a:spcPts val="0"/>
              </a:spcBef>
              <a:spcAft>
                <a:spcPts val="0"/>
              </a:spcAft>
              <a:buNone/>
              <a:defRPr sz="1800">
                <a:solidFill>
                  <a:srgbClr val="888888"/>
                </a:solidFill>
                <a:latin typeface="Arial"/>
                <a:ea typeface="Arial"/>
                <a:cs typeface="Arial"/>
                <a:sym typeface="Arial"/>
              </a:defRPr>
            </a:lvl2pPr>
            <a:lvl3pPr indent="0" lvl="2" marL="0" marR="0" rtl="0" algn="l">
              <a:spcBef>
                <a:spcPts val="0"/>
              </a:spcBef>
              <a:spcAft>
                <a:spcPts val="0"/>
              </a:spcAft>
              <a:buNone/>
              <a:defRPr sz="1800">
                <a:solidFill>
                  <a:srgbClr val="888888"/>
                </a:solidFill>
                <a:latin typeface="Arial"/>
                <a:ea typeface="Arial"/>
                <a:cs typeface="Arial"/>
                <a:sym typeface="Arial"/>
              </a:defRPr>
            </a:lvl3pPr>
            <a:lvl4pPr indent="0" lvl="3" marL="0" marR="0" rtl="0" algn="l">
              <a:spcBef>
                <a:spcPts val="0"/>
              </a:spcBef>
              <a:spcAft>
                <a:spcPts val="0"/>
              </a:spcAft>
              <a:buNone/>
              <a:defRPr sz="1800">
                <a:solidFill>
                  <a:srgbClr val="888888"/>
                </a:solidFill>
                <a:latin typeface="Arial"/>
                <a:ea typeface="Arial"/>
                <a:cs typeface="Arial"/>
                <a:sym typeface="Arial"/>
              </a:defRPr>
            </a:lvl4pPr>
            <a:lvl5pPr indent="0" lvl="4" marL="0" marR="0" rtl="0" algn="l">
              <a:spcBef>
                <a:spcPts val="0"/>
              </a:spcBef>
              <a:spcAft>
                <a:spcPts val="0"/>
              </a:spcAft>
              <a:buNone/>
              <a:defRPr sz="1800">
                <a:solidFill>
                  <a:srgbClr val="888888"/>
                </a:solidFill>
                <a:latin typeface="Arial"/>
                <a:ea typeface="Arial"/>
                <a:cs typeface="Arial"/>
                <a:sym typeface="Arial"/>
              </a:defRPr>
            </a:lvl5pPr>
            <a:lvl6pPr indent="0" lvl="5" marL="0" marR="0" rtl="0" algn="l">
              <a:spcBef>
                <a:spcPts val="0"/>
              </a:spcBef>
              <a:spcAft>
                <a:spcPts val="0"/>
              </a:spcAft>
              <a:buNone/>
              <a:defRPr sz="1800">
                <a:solidFill>
                  <a:srgbClr val="888888"/>
                </a:solidFill>
                <a:latin typeface="Arial"/>
                <a:ea typeface="Arial"/>
                <a:cs typeface="Arial"/>
                <a:sym typeface="Arial"/>
              </a:defRPr>
            </a:lvl6pPr>
            <a:lvl7pPr indent="0" lvl="6" marL="0" marR="0" rtl="0" algn="l">
              <a:spcBef>
                <a:spcPts val="0"/>
              </a:spcBef>
              <a:spcAft>
                <a:spcPts val="0"/>
              </a:spcAft>
              <a:buNone/>
              <a:defRPr sz="1800">
                <a:solidFill>
                  <a:srgbClr val="888888"/>
                </a:solidFill>
                <a:latin typeface="Arial"/>
                <a:ea typeface="Arial"/>
                <a:cs typeface="Arial"/>
                <a:sym typeface="Arial"/>
              </a:defRPr>
            </a:lvl7pPr>
            <a:lvl8pPr indent="0" lvl="7" marL="0" marR="0" rtl="0" algn="l">
              <a:spcBef>
                <a:spcPts val="0"/>
              </a:spcBef>
              <a:spcAft>
                <a:spcPts val="0"/>
              </a:spcAft>
              <a:buNone/>
              <a:defRPr sz="1800">
                <a:solidFill>
                  <a:srgbClr val="888888"/>
                </a:solidFill>
                <a:latin typeface="Arial"/>
                <a:ea typeface="Arial"/>
                <a:cs typeface="Arial"/>
                <a:sym typeface="Arial"/>
              </a:defRPr>
            </a:lvl8pPr>
            <a:lvl9pPr indent="0" lvl="8" marL="0" marR="0" rtl="0" algn="l">
              <a:spcBef>
                <a:spcPts val="0"/>
              </a:spcBef>
              <a:spcAft>
                <a:spcPts val="0"/>
              </a:spcAft>
              <a:buNone/>
              <a:defRPr sz="18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4" name="Shape 24"/>
        <p:cNvGrpSpPr/>
        <p:nvPr/>
      </p:nvGrpSpPr>
      <p:grpSpPr>
        <a:xfrm>
          <a:off x="0" y="0"/>
          <a:ext cx="0" cy="0"/>
          <a:chOff x="0" y="0"/>
          <a:chExt cx="0" cy="0"/>
        </a:xfrm>
      </p:grpSpPr>
      <p:sp>
        <p:nvSpPr>
          <p:cNvPr id="25" name="Google Shape;25;p39"/>
          <p:cNvSpPr txBox="1"/>
          <p:nvPr>
            <p:ph type="title"/>
          </p:nvPr>
        </p:nvSpPr>
        <p:spPr>
          <a:xfrm>
            <a:off x="629841" y="304271"/>
            <a:ext cx="7886700" cy="1104636"/>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 name="Google Shape;26;p39"/>
          <p:cNvSpPr txBox="1"/>
          <p:nvPr>
            <p:ph idx="1" type="body"/>
          </p:nvPr>
        </p:nvSpPr>
        <p:spPr>
          <a:xfrm>
            <a:off x="629842" y="1400969"/>
            <a:ext cx="3868340" cy="686593"/>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380"/>
              </a:spcBef>
              <a:spcAft>
                <a:spcPts val="0"/>
              </a:spcAft>
              <a:buClr>
                <a:schemeClr val="dk1"/>
              </a:buClr>
              <a:buSzPts val="1900"/>
              <a:buFont typeface="Arial"/>
              <a:buNone/>
              <a:defRPr b="1" i="0" sz="1900" u="none" cap="none" strike="noStrike">
                <a:solidFill>
                  <a:schemeClr val="dk1"/>
                </a:solidFill>
                <a:latin typeface="Arial"/>
                <a:ea typeface="Arial"/>
                <a:cs typeface="Arial"/>
                <a:sym typeface="Arial"/>
              </a:defRPr>
            </a:lvl1pPr>
            <a:lvl2pPr indent="-228600" lvl="1" marL="914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3pPr>
            <a:lvl4pPr indent="-228600" lvl="3" marL="18288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228600" lvl="5" marL="27432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27" name="Google Shape;27;p39"/>
          <p:cNvSpPr txBox="1"/>
          <p:nvPr>
            <p:ph idx="2" type="body"/>
          </p:nvPr>
        </p:nvSpPr>
        <p:spPr>
          <a:xfrm>
            <a:off x="629842" y="2087563"/>
            <a:ext cx="3868340" cy="307049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39"/>
          <p:cNvSpPr txBox="1"/>
          <p:nvPr>
            <p:ph idx="3" type="body"/>
          </p:nvPr>
        </p:nvSpPr>
        <p:spPr>
          <a:xfrm>
            <a:off x="4629150" y="1400969"/>
            <a:ext cx="3887391" cy="686593"/>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380"/>
              </a:spcBef>
              <a:spcAft>
                <a:spcPts val="0"/>
              </a:spcAft>
              <a:buClr>
                <a:schemeClr val="dk1"/>
              </a:buClr>
              <a:buSzPts val="1900"/>
              <a:buFont typeface="Arial"/>
              <a:buNone/>
              <a:defRPr b="1" i="0" sz="1900" u="none" cap="none" strike="noStrike">
                <a:solidFill>
                  <a:schemeClr val="dk1"/>
                </a:solidFill>
                <a:latin typeface="Arial"/>
                <a:ea typeface="Arial"/>
                <a:cs typeface="Arial"/>
                <a:sym typeface="Arial"/>
              </a:defRPr>
            </a:lvl1pPr>
            <a:lvl2pPr indent="-228600" lvl="1" marL="914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3pPr>
            <a:lvl4pPr indent="-228600" lvl="3" marL="18288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228600" lvl="5" marL="27432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29" name="Google Shape;29;p39"/>
          <p:cNvSpPr txBox="1"/>
          <p:nvPr>
            <p:ph idx="4" type="body"/>
          </p:nvPr>
        </p:nvSpPr>
        <p:spPr>
          <a:xfrm>
            <a:off x="4629150" y="2087563"/>
            <a:ext cx="3887391" cy="307049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 name="Google Shape;30;p39"/>
          <p:cNvSpPr txBox="1"/>
          <p:nvPr>
            <p:ph idx="10" type="dt"/>
          </p:nvPr>
        </p:nvSpPr>
        <p:spPr>
          <a:xfrm>
            <a:off x="628650" y="5296959"/>
            <a:ext cx="20574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39"/>
          <p:cNvSpPr txBox="1"/>
          <p:nvPr>
            <p:ph idx="11" type="ftr"/>
          </p:nvPr>
        </p:nvSpPr>
        <p:spPr>
          <a:xfrm>
            <a:off x="3028950" y="5296959"/>
            <a:ext cx="30861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39"/>
          <p:cNvSpPr txBox="1"/>
          <p:nvPr>
            <p:ph idx="12" type="sldNum"/>
          </p:nvPr>
        </p:nvSpPr>
        <p:spPr>
          <a:xfrm>
            <a:off x="6457950" y="5296959"/>
            <a:ext cx="20574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40"/>
          <p:cNvSpPr txBox="1"/>
          <p:nvPr>
            <p:ph type="title"/>
          </p:nvPr>
        </p:nvSpPr>
        <p:spPr>
          <a:xfrm>
            <a:off x="628650" y="304271"/>
            <a:ext cx="7886700" cy="1104636"/>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5" name="Google Shape;35;p40"/>
          <p:cNvSpPr txBox="1"/>
          <p:nvPr>
            <p:ph idx="1" type="body"/>
          </p:nvPr>
        </p:nvSpPr>
        <p:spPr>
          <a:xfrm>
            <a:off x="628650" y="1521354"/>
            <a:ext cx="38862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6" name="Google Shape;36;p40"/>
          <p:cNvSpPr txBox="1"/>
          <p:nvPr>
            <p:ph idx="2" type="body"/>
          </p:nvPr>
        </p:nvSpPr>
        <p:spPr>
          <a:xfrm>
            <a:off x="4629150" y="1521354"/>
            <a:ext cx="3886200" cy="362611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7" name="Google Shape;37;p40"/>
          <p:cNvSpPr txBox="1"/>
          <p:nvPr>
            <p:ph idx="10" type="dt"/>
          </p:nvPr>
        </p:nvSpPr>
        <p:spPr>
          <a:xfrm>
            <a:off x="628650" y="5296959"/>
            <a:ext cx="20574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 name="Google Shape;38;p40"/>
          <p:cNvSpPr txBox="1"/>
          <p:nvPr>
            <p:ph idx="11" type="ftr"/>
          </p:nvPr>
        </p:nvSpPr>
        <p:spPr>
          <a:xfrm>
            <a:off x="3028950" y="5296959"/>
            <a:ext cx="30861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 name="Google Shape;39;p40"/>
          <p:cNvSpPr txBox="1"/>
          <p:nvPr>
            <p:ph idx="12" type="sldNum"/>
          </p:nvPr>
        </p:nvSpPr>
        <p:spPr>
          <a:xfrm>
            <a:off x="6457950" y="5296959"/>
            <a:ext cx="20574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ítulo y objetos">
  <p:cSld name="3_Título y objetos">
    <p:spTree>
      <p:nvGrpSpPr>
        <p:cNvPr id="40"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41" name="Shape 41"/>
        <p:cNvGrpSpPr/>
        <p:nvPr/>
      </p:nvGrpSpPr>
      <p:grpSpPr>
        <a:xfrm>
          <a:off x="0" y="0"/>
          <a:ext cx="0" cy="0"/>
          <a:chOff x="0" y="0"/>
          <a:chExt cx="0" cy="0"/>
        </a:xfrm>
      </p:grpSpPr>
      <p:sp>
        <p:nvSpPr>
          <p:cNvPr id="42" name="Google Shape;42;p42"/>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MX" sz="600">
                <a:solidFill>
                  <a:srgbClr val="7F7F7F"/>
                </a:solidFill>
                <a:latin typeface="Arial"/>
                <a:ea typeface="Arial"/>
                <a:cs typeface="Arial"/>
                <a:sym typeface="Arial"/>
              </a:rPr>
              <a:t>© ISIL. Todos los derechos reservados</a:t>
            </a:r>
            <a:endParaRPr/>
          </a:p>
        </p:txBody>
      </p:sp>
      <p:sp>
        <p:nvSpPr>
          <p:cNvPr id="43" name="Google Shape;43;p42"/>
          <p:cNvSpPr txBox="1"/>
          <p:nvPr/>
        </p:nvSpPr>
        <p:spPr>
          <a:xfrm>
            <a:off x="876300" y="5343295"/>
            <a:ext cx="322716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800">
                <a:solidFill>
                  <a:srgbClr val="7F7F7F"/>
                </a:solidFill>
                <a:latin typeface="Calibri"/>
                <a:ea typeface="Calibri"/>
                <a:cs typeface="Calibri"/>
                <a:sym typeface="Calibri"/>
              </a:rPr>
              <a:t>GESTIÓN DE PROCESOS, SIMULACIÓN Y MEJORA CONTINUA</a:t>
            </a:r>
            <a:r>
              <a:rPr lang="es-MX" sz="800">
                <a:solidFill>
                  <a:srgbClr val="7F7F7F"/>
                </a:solidFill>
                <a:latin typeface="Calibri"/>
                <a:ea typeface="Calibri"/>
                <a:cs typeface="Calibri"/>
                <a:sym typeface="Calibri"/>
              </a:rPr>
              <a:t>  </a:t>
            </a:r>
            <a:r>
              <a:rPr lang="es-MX" sz="800">
                <a:solidFill>
                  <a:srgbClr val="7F7F7F"/>
                </a:solidFill>
                <a:latin typeface="Calibri"/>
                <a:ea typeface="Calibri"/>
                <a:cs typeface="Calibri"/>
                <a:sym typeface="Calibri"/>
              </a:rPr>
              <a:t>•  SESIÓN 01</a:t>
            </a:r>
            <a:endParaRPr sz="800">
              <a:solidFill>
                <a:srgbClr val="7F7F7F"/>
              </a:solidFill>
              <a:latin typeface="Calibri"/>
              <a:ea typeface="Calibri"/>
              <a:cs typeface="Calibri"/>
              <a:sym typeface="Calibri"/>
            </a:endParaRPr>
          </a:p>
        </p:txBody>
      </p:sp>
      <p:pic>
        <p:nvPicPr>
          <p:cNvPr id="44" name="Google Shape;44;p42"/>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5"/>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MX" sz="600" u="none" cap="none" strike="noStrike">
                <a:solidFill>
                  <a:srgbClr val="7F7F7F"/>
                </a:solidFill>
                <a:latin typeface="Arial"/>
                <a:ea typeface="Arial"/>
                <a:cs typeface="Arial"/>
                <a:sym typeface="Arial"/>
              </a:rPr>
              <a:t>© ISIL. Todos los derechos reservados</a:t>
            </a:r>
            <a:endParaRPr/>
          </a:p>
        </p:txBody>
      </p:sp>
      <p:sp>
        <p:nvSpPr>
          <p:cNvPr id="11" name="Google Shape;11;p35"/>
          <p:cNvSpPr txBox="1"/>
          <p:nvPr/>
        </p:nvSpPr>
        <p:spPr>
          <a:xfrm>
            <a:off x="876300" y="5343295"/>
            <a:ext cx="261001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800" u="none" cap="none" strike="noStrike">
                <a:solidFill>
                  <a:srgbClr val="7F7F7F"/>
                </a:solidFill>
                <a:latin typeface="Calibri"/>
                <a:ea typeface="Calibri"/>
                <a:cs typeface="Calibri"/>
                <a:sym typeface="Calibri"/>
              </a:rPr>
              <a:t>GESTIÓN DE LA CREATIVIDAD E INNOVACIÓN  •  SESIÓN 03</a:t>
            </a:r>
            <a:endParaRPr sz="800">
              <a:solidFill>
                <a:srgbClr val="7F7F7F"/>
              </a:solidFill>
              <a:latin typeface="Calibri"/>
              <a:ea typeface="Calibri"/>
              <a:cs typeface="Calibri"/>
              <a:sym typeface="Calibri"/>
            </a:endParaRPr>
          </a:p>
        </p:txBody>
      </p:sp>
      <p:pic>
        <p:nvPicPr>
          <p:cNvPr id="12" name="Google Shape;12;p35"/>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6.png"/><Relationship Id="rId11" Type="http://schemas.openxmlformats.org/officeDocument/2006/relationships/image" Target="../media/image7.png"/><Relationship Id="rId10" Type="http://schemas.openxmlformats.org/officeDocument/2006/relationships/image" Target="../media/image3.png"/><Relationship Id="rId12" Type="http://schemas.openxmlformats.org/officeDocument/2006/relationships/image" Target="../media/image11.png"/><Relationship Id="rId9"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3.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5.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6.jpg"/><Relationship Id="rId4" Type="http://schemas.openxmlformats.org/officeDocument/2006/relationships/image" Target="../media/image19.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 name="Google Shape;51;p1"/>
          <p:cNvPicPr preferRelativeResize="0"/>
          <p:nvPr/>
        </p:nvPicPr>
        <p:blipFill rotWithShape="1">
          <a:blip r:embed="rId3">
            <a:alphaModFix/>
          </a:blip>
          <a:srcRect b="0" l="5173" r="5949" t="0"/>
          <a:stretch/>
        </p:blipFill>
        <p:spPr>
          <a:xfrm>
            <a:off x="3743324" y="0"/>
            <a:ext cx="5400675" cy="5715000"/>
          </a:xfrm>
          <a:prstGeom prst="rect">
            <a:avLst/>
          </a:prstGeom>
          <a:noFill/>
          <a:ln>
            <a:noFill/>
          </a:ln>
        </p:spPr>
      </p:pic>
      <p:sp>
        <p:nvSpPr>
          <p:cNvPr id="52" name="Google Shape;52;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900">
                <a:solidFill>
                  <a:srgbClr val="6C6D6C"/>
                </a:solidFill>
                <a:latin typeface="Calibri"/>
                <a:ea typeface="Calibri"/>
                <a:cs typeface="Calibri"/>
                <a:sym typeface="Calibri"/>
              </a:rPr>
              <a:t>GESTIÓN DE LA CREATIVIDAD E INNOVACIÓN </a:t>
            </a:r>
            <a:endParaRPr/>
          </a:p>
        </p:txBody>
      </p:sp>
      <p:pic>
        <p:nvPicPr>
          <p:cNvPr id="53" name="Google Shape;53;p1"/>
          <p:cNvPicPr preferRelativeResize="0"/>
          <p:nvPr/>
        </p:nvPicPr>
        <p:blipFill rotWithShape="1">
          <a:blip r:embed="rId4">
            <a:alphaModFix amt="35000"/>
          </a:blip>
          <a:srcRect b="0" l="0" r="0" t="0"/>
          <a:stretch/>
        </p:blipFill>
        <p:spPr>
          <a:xfrm flipH="1">
            <a:off x="8370768" y="1253708"/>
            <a:ext cx="263082" cy="167499"/>
          </a:xfrm>
          <a:prstGeom prst="rect">
            <a:avLst/>
          </a:prstGeom>
          <a:noFill/>
          <a:ln>
            <a:noFill/>
          </a:ln>
        </p:spPr>
      </p:pic>
      <p:pic>
        <p:nvPicPr>
          <p:cNvPr id="54" name="Google Shape;54;p1"/>
          <p:cNvPicPr preferRelativeResize="0"/>
          <p:nvPr/>
        </p:nvPicPr>
        <p:blipFill rotWithShape="1">
          <a:blip r:embed="rId5">
            <a:alphaModFix amt="35000"/>
          </a:blip>
          <a:srcRect b="0" l="0" r="0" t="0"/>
          <a:stretch/>
        </p:blipFill>
        <p:spPr>
          <a:xfrm>
            <a:off x="5349175" y="2255651"/>
            <a:ext cx="114521" cy="114521"/>
          </a:xfrm>
          <a:prstGeom prst="rect">
            <a:avLst/>
          </a:prstGeom>
          <a:noFill/>
          <a:ln>
            <a:noFill/>
          </a:ln>
        </p:spPr>
      </p:pic>
      <p:pic>
        <p:nvPicPr>
          <p:cNvPr id="55" name="Google Shape;55;p1"/>
          <p:cNvPicPr preferRelativeResize="0"/>
          <p:nvPr/>
        </p:nvPicPr>
        <p:blipFill rotWithShape="1">
          <a:blip r:embed="rId4">
            <a:alphaModFix amt="35000"/>
          </a:blip>
          <a:srcRect b="0" l="0" r="0" t="0"/>
          <a:stretch/>
        </p:blipFill>
        <p:spPr>
          <a:xfrm flipH="1">
            <a:off x="4531028" y="2668722"/>
            <a:ext cx="272736" cy="173645"/>
          </a:xfrm>
          <a:prstGeom prst="rect">
            <a:avLst/>
          </a:prstGeom>
          <a:noFill/>
          <a:ln>
            <a:noFill/>
          </a:ln>
        </p:spPr>
      </p:pic>
      <p:sp>
        <p:nvSpPr>
          <p:cNvPr id="56" name="Google Shape;56;p1"/>
          <p:cNvSpPr/>
          <p:nvPr/>
        </p:nvSpPr>
        <p:spPr>
          <a:xfrm>
            <a:off x="503239" y="2177570"/>
            <a:ext cx="3056852"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3000">
                <a:solidFill>
                  <a:schemeClr val="dk1"/>
                </a:solidFill>
                <a:latin typeface="Arial"/>
                <a:ea typeface="Arial"/>
                <a:cs typeface="Arial"/>
                <a:sym typeface="Arial"/>
              </a:rPr>
              <a:t>TÉCNICAS DE</a:t>
            </a:r>
            <a:br>
              <a:rPr lang="es-MX" sz="3000">
                <a:solidFill>
                  <a:schemeClr val="dk1"/>
                </a:solidFill>
                <a:latin typeface="Arial"/>
                <a:ea typeface="Arial"/>
                <a:cs typeface="Arial"/>
                <a:sym typeface="Arial"/>
              </a:rPr>
            </a:br>
            <a:r>
              <a:rPr b="1" lang="es-MX" sz="3000">
                <a:solidFill>
                  <a:schemeClr val="dk1"/>
                </a:solidFill>
                <a:latin typeface="Arial"/>
                <a:ea typeface="Arial"/>
                <a:cs typeface="Arial"/>
                <a:sym typeface="Arial"/>
              </a:rPr>
              <a:t>CREATIVIDAD</a:t>
            </a:r>
            <a:endParaRPr b="1" sz="3000">
              <a:solidFill>
                <a:schemeClr val="dk1"/>
              </a:solidFill>
              <a:latin typeface="Arial"/>
              <a:ea typeface="Arial"/>
              <a:cs typeface="Arial"/>
              <a:sym typeface="Arial"/>
            </a:endParaRPr>
          </a:p>
        </p:txBody>
      </p:sp>
      <p:sp>
        <p:nvSpPr>
          <p:cNvPr id="57" name="Google Shape;57;p1"/>
          <p:cNvSpPr/>
          <p:nvPr/>
        </p:nvSpPr>
        <p:spPr>
          <a:xfrm>
            <a:off x="503237" y="3264201"/>
            <a:ext cx="3104743" cy="650050"/>
          </a:xfrm>
          <a:prstGeom prst="rect">
            <a:avLst/>
          </a:prstGeom>
          <a:noFill/>
          <a:ln>
            <a:noFill/>
          </a:ln>
        </p:spPr>
        <p:txBody>
          <a:bodyPr anchorCtr="0" anchor="t" bIns="0" lIns="0" spcFirstLastPara="1" rIns="0" wrap="square" tIns="0">
            <a:spAutoFit/>
          </a:bodyPr>
          <a:lstStyle/>
          <a:p>
            <a:pPr indent="-171450" lvl="0" marL="171450" marR="0" rtl="0" algn="l">
              <a:lnSpc>
                <a:spcPct val="120000"/>
              </a:lnSpc>
              <a:spcBef>
                <a:spcPts val="0"/>
              </a:spcBef>
              <a:spcAft>
                <a:spcPts val="0"/>
              </a:spcAft>
              <a:buClr>
                <a:srgbClr val="2DBDA5"/>
              </a:buClr>
              <a:buSzPts val="1200"/>
              <a:buFont typeface="Arial"/>
              <a:buChar char="•"/>
            </a:pPr>
            <a:r>
              <a:rPr lang="es-MX" sz="1200">
                <a:solidFill>
                  <a:schemeClr val="dk1"/>
                </a:solidFill>
                <a:latin typeface="Arial"/>
                <a:ea typeface="Arial"/>
                <a:cs typeface="Arial"/>
                <a:sym typeface="Arial"/>
              </a:rPr>
              <a:t>El concepto de pensamiento irradiante</a:t>
            </a:r>
            <a:endParaRPr/>
          </a:p>
          <a:p>
            <a:pPr indent="-171450" lvl="0" marL="171450" marR="0" rtl="0" algn="l">
              <a:lnSpc>
                <a:spcPct val="120000"/>
              </a:lnSpc>
              <a:spcBef>
                <a:spcPts val="0"/>
              </a:spcBef>
              <a:spcAft>
                <a:spcPts val="0"/>
              </a:spcAft>
              <a:buClr>
                <a:srgbClr val="2DBDA5"/>
              </a:buClr>
              <a:buSzPts val="1200"/>
              <a:buFont typeface="Arial"/>
              <a:buChar char="•"/>
            </a:pPr>
            <a:r>
              <a:rPr lang="es-MX" sz="1200">
                <a:solidFill>
                  <a:schemeClr val="dk1"/>
                </a:solidFill>
                <a:latin typeface="Arial"/>
                <a:ea typeface="Arial"/>
                <a:cs typeface="Arial"/>
                <a:sym typeface="Arial"/>
              </a:rPr>
              <a:t>La técnica de los mapas mentales</a:t>
            </a:r>
            <a:endParaRPr sz="1200">
              <a:solidFill>
                <a:schemeClr val="dk1"/>
              </a:solidFill>
              <a:latin typeface="Arial"/>
              <a:ea typeface="Arial"/>
              <a:cs typeface="Arial"/>
              <a:sym typeface="Arial"/>
            </a:endParaRPr>
          </a:p>
          <a:p>
            <a:pPr indent="-171450" lvl="0" marL="171450" marR="0" rtl="0" algn="l">
              <a:lnSpc>
                <a:spcPct val="120000"/>
              </a:lnSpc>
              <a:spcBef>
                <a:spcPts val="0"/>
              </a:spcBef>
              <a:spcAft>
                <a:spcPts val="0"/>
              </a:spcAft>
              <a:buClr>
                <a:srgbClr val="2DBDA5"/>
              </a:buClr>
              <a:buSzPts val="1200"/>
              <a:buFont typeface="Arial"/>
              <a:buChar char="•"/>
            </a:pPr>
            <a:r>
              <a:rPr lang="es-MX" sz="1200">
                <a:solidFill>
                  <a:schemeClr val="dk1"/>
                </a:solidFill>
                <a:latin typeface="Arial"/>
                <a:ea typeface="Arial"/>
                <a:cs typeface="Arial"/>
                <a:sym typeface="Arial"/>
              </a:rPr>
              <a:t>El diagrama de Ishikawa</a:t>
            </a:r>
            <a:endParaRPr sz="1200">
              <a:solidFill>
                <a:schemeClr val="dk1"/>
              </a:solidFill>
              <a:latin typeface="Arial"/>
              <a:ea typeface="Arial"/>
              <a:cs typeface="Arial"/>
              <a:sym typeface="Arial"/>
            </a:endParaRPr>
          </a:p>
        </p:txBody>
      </p:sp>
      <p:sp>
        <p:nvSpPr>
          <p:cNvPr id="58" name="Google Shape;58;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2000">
                <a:solidFill>
                  <a:srgbClr val="2DBDA5"/>
                </a:solidFill>
                <a:latin typeface="Calibri"/>
                <a:ea typeface="Calibri"/>
                <a:cs typeface="Calibri"/>
                <a:sym typeface="Calibri"/>
              </a:rPr>
              <a:t>SESIÓN 03</a:t>
            </a:r>
            <a:endParaRPr/>
          </a:p>
        </p:txBody>
      </p:sp>
      <p:pic>
        <p:nvPicPr>
          <p:cNvPr id="59" name="Google Shape;59;p1"/>
          <p:cNvPicPr preferRelativeResize="0"/>
          <p:nvPr/>
        </p:nvPicPr>
        <p:blipFill rotWithShape="1">
          <a:blip r:embed="rId6">
            <a:alphaModFix amt="35000"/>
          </a:blip>
          <a:srcRect b="0" l="0" r="0" t="0"/>
          <a:stretch/>
        </p:blipFill>
        <p:spPr>
          <a:xfrm>
            <a:off x="5528054" y="1214576"/>
            <a:ext cx="248554" cy="174528"/>
          </a:xfrm>
          <a:prstGeom prst="rect">
            <a:avLst/>
          </a:prstGeom>
          <a:noFill/>
          <a:ln>
            <a:noFill/>
          </a:ln>
        </p:spPr>
      </p:pic>
      <p:pic>
        <p:nvPicPr>
          <p:cNvPr id="60" name="Google Shape;60;p1"/>
          <p:cNvPicPr preferRelativeResize="0"/>
          <p:nvPr/>
        </p:nvPicPr>
        <p:blipFill rotWithShape="1">
          <a:blip r:embed="rId5">
            <a:alphaModFix amt="35000"/>
          </a:blip>
          <a:srcRect b="0" l="0" r="0" t="0"/>
          <a:stretch/>
        </p:blipFill>
        <p:spPr>
          <a:xfrm>
            <a:off x="8142878" y="2446434"/>
            <a:ext cx="114521" cy="114521"/>
          </a:xfrm>
          <a:prstGeom prst="rect">
            <a:avLst/>
          </a:prstGeom>
          <a:noFill/>
          <a:ln>
            <a:noFill/>
          </a:ln>
        </p:spPr>
      </p:pic>
      <p:pic>
        <p:nvPicPr>
          <p:cNvPr id="61" name="Google Shape;61;p1"/>
          <p:cNvPicPr preferRelativeResize="0"/>
          <p:nvPr/>
        </p:nvPicPr>
        <p:blipFill rotWithShape="1">
          <a:blip r:embed="rId5">
            <a:alphaModFix amt="35000"/>
          </a:blip>
          <a:srcRect b="0" l="0" r="0" t="0"/>
          <a:stretch/>
        </p:blipFill>
        <p:spPr>
          <a:xfrm>
            <a:off x="7279300" y="947188"/>
            <a:ext cx="76092" cy="76092"/>
          </a:xfrm>
          <a:prstGeom prst="rect">
            <a:avLst/>
          </a:prstGeom>
          <a:noFill/>
          <a:ln>
            <a:noFill/>
          </a:ln>
        </p:spPr>
      </p:pic>
      <p:pic>
        <p:nvPicPr>
          <p:cNvPr id="62" name="Google Shape;62;p1"/>
          <p:cNvPicPr preferRelativeResize="0"/>
          <p:nvPr/>
        </p:nvPicPr>
        <p:blipFill rotWithShape="1">
          <a:blip r:embed="rId7">
            <a:alphaModFix amt="30000"/>
          </a:blip>
          <a:srcRect b="0" l="0" r="0" t="0"/>
          <a:stretch/>
        </p:blipFill>
        <p:spPr>
          <a:xfrm>
            <a:off x="4498387" y="1372312"/>
            <a:ext cx="610754" cy="610754"/>
          </a:xfrm>
          <a:prstGeom prst="rect">
            <a:avLst/>
          </a:prstGeom>
          <a:noFill/>
          <a:ln>
            <a:noFill/>
          </a:ln>
        </p:spPr>
      </p:pic>
      <p:pic>
        <p:nvPicPr>
          <p:cNvPr id="63" name="Google Shape;63;p1"/>
          <p:cNvPicPr preferRelativeResize="0"/>
          <p:nvPr/>
        </p:nvPicPr>
        <p:blipFill rotWithShape="1">
          <a:blip r:embed="rId8">
            <a:alphaModFix amt="30000"/>
          </a:blip>
          <a:srcRect b="0" l="0" r="0" t="0"/>
          <a:stretch/>
        </p:blipFill>
        <p:spPr>
          <a:xfrm>
            <a:off x="7391433" y="2889818"/>
            <a:ext cx="470700" cy="470700"/>
          </a:xfrm>
          <a:prstGeom prst="rect">
            <a:avLst/>
          </a:prstGeom>
          <a:noFill/>
          <a:ln>
            <a:noFill/>
          </a:ln>
        </p:spPr>
      </p:pic>
      <p:pic>
        <p:nvPicPr>
          <p:cNvPr id="64" name="Google Shape;64;p1"/>
          <p:cNvPicPr preferRelativeResize="0"/>
          <p:nvPr/>
        </p:nvPicPr>
        <p:blipFill rotWithShape="1">
          <a:blip r:embed="rId9">
            <a:alphaModFix amt="30000"/>
          </a:blip>
          <a:srcRect b="0" l="0" r="0" t="0"/>
          <a:stretch/>
        </p:blipFill>
        <p:spPr>
          <a:xfrm>
            <a:off x="5216627" y="3042231"/>
            <a:ext cx="494138" cy="494138"/>
          </a:xfrm>
          <a:prstGeom prst="rect">
            <a:avLst/>
          </a:prstGeom>
          <a:noFill/>
          <a:ln>
            <a:noFill/>
          </a:ln>
        </p:spPr>
      </p:pic>
      <p:pic>
        <p:nvPicPr>
          <p:cNvPr id="65" name="Google Shape;65;p1"/>
          <p:cNvPicPr preferRelativeResize="0"/>
          <p:nvPr/>
        </p:nvPicPr>
        <p:blipFill rotWithShape="1">
          <a:blip r:embed="rId10">
            <a:alphaModFix amt="30000"/>
          </a:blip>
          <a:srcRect b="0" l="0" r="0" t="0"/>
          <a:stretch/>
        </p:blipFill>
        <p:spPr>
          <a:xfrm>
            <a:off x="7546373" y="1214576"/>
            <a:ext cx="689052" cy="689052"/>
          </a:xfrm>
          <a:prstGeom prst="rect">
            <a:avLst/>
          </a:prstGeom>
          <a:noFill/>
          <a:ln>
            <a:noFill/>
          </a:ln>
        </p:spPr>
      </p:pic>
      <p:pic>
        <p:nvPicPr>
          <p:cNvPr id="66" name="Google Shape;66;p1"/>
          <p:cNvPicPr preferRelativeResize="0"/>
          <p:nvPr/>
        </p:nvPicPr>
        <p:blipFill rotWithShape="1">
          <a:blip r:embed="rId4">
            <a:alphaModFix amt="35000"/>
          </a:blip>
          <a:srcRect b="0" l="0" r="0" t="0"/>
          <a:stretch/>
        </p:blipFill>
        <p:spPr>
          <a:xfrm flipH="1">
            <a:off x="7307959" y="2312912"/>
            <a:ext cx="259265" cy="165068"/>
          </a:xfrm>
          <a:prstGeom prst="rect">
            <a:avLst/>
          </a:prstGeom>
          <a:noFill/>
          <a:ln>
            <a:noFill/>
          </a:ln>
        </p:spPr>
      </p:pic>
      <p:pic>
        <p:nvPicPr>
          <p:cNvPr id="67" name="Google Shape;67;p1"/>
          <p:cNvPicPr preferRelativeResize="0"/>
          <p:nvPr/>
        </p:nvPicPr>
        <p:blipFill rotWithShape="1">
          <a:blip r:embed="rId11">
            <a:alphaModFix amt="30000"/>
          </a:blip>
          <a:srcRect b="0" l="0" r="0" t="0"/>
          <a:stretch/>
        </p:blipFill>
        <p:spPr>
          <a:xfrm>
            <a:off x="6091328" y="815352"/>
            <a:ext cx="702863" cy="702863"/>
          </a:xfrm>
          <a:prstGeom prst="rect">
            <a:avLst/>
          </a:prstGeom>
          <a:noFill/>
          <a:ln>
            <a:noFill/>
          </a:ln>
        </p:spPr>
      </p:pic>
      <p:pic>
        <p:nvPicPr>
          <p:cNvPr id="68" name="Google Shape;68;p1"/>
          <p:cNvPicPr preferRelativeResize="0"/>
          <p:nvPr/>
        </p:nvPicPr>
        <p:blipFill rotWithShape="1">
          <a:blip r:embed="rId12">
            <a:alphaModFix/>
          </a:blip>
          <a:srcRect b="0" l="0" r="0" t="0"/>
          <a:stretch/>
        </p:blipFill>
        <p:spPr>
          <a:xfrm>
            <a:off x="511225" y="1896111"/>
            <a:ext cx="166865" cy="170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10"/>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LA TÉCNICA DE </a:t>
            </a:r>
            <a:br>
              <a:rPr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LOS MAPAS MENTALES</a:t>
            </a:r>
            <a:endParaRPr/>
          </a:p>
        </p:txBody>
      </p:sp>
      <p:pic>
        <p:nvPicPr>
          <p:cNvPr id="153" name="Google Shape;153;p1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1"/>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
        <p:nvSpPr>
          <p:cNvPr id="159" name="Google Shape;159;p11"/>
          <p:cNvSpPr txBox="1"/>
          <p:nvPr/>
        </p:nvSpPr>
        <p:spPr>
          <a:xfrm>
            <a:off x="506796" y="918371"/>
            <a:ext cx="3885817"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LOS MAPAS MENTALES</a:t>
            </a:r>
            <a:endParaRPr b="1" sz="1600">
              <a:solidFill>
                <a:schemeClr val="dk1"/>
              </a:solidFill>
              <a:latin typeface="Calibri"/>
              <a:ea typeface="Calibri"/>
              <a:cs typeface="Calibri"/>
              <a:sym typeface="Calibri"/>
            </a:endParaRPr>
          </a:p>
        </p:txBody>
      </p:sp>
      <p:pic>
        <p:nvPicPr>
          <p:cNvPr id="160" name="Google Shape;160;p11"/>
          <p:cNvPicPr preferRelativeResize="0"/>
          <p:nvPr/>
        </p:nvPicPr>
        <p:blipFill rotWithShape="1">
          <a:blip r:embed="rId3">
            <a:alphaModFix/>
          </a:blip>
          <a:srcRect b="5585" l="0" r="0" t="0"/>
          <a:stretch/>
        </p:blipFill>
        <p:spPr>
          <a:xfrm>
            <a:off x="1792014" y="1293674"/>
            <a:ext cx="5559971" cy="39403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2"/>
          <p:cNvPicPr preferRelativeResize="0"/>
          <p:nvPr>
            <p:ph idx="1" type="body"/>
          </p:nvPr>
        </p:nvPicPr>
        <p:blipFill rotWithShape="1">
          <a:blip r:embed="rId3">
            <a:alphaModFix/>
          </a:blip>
          <a:srcRect b="0" l="24977" r="24461" t="0"/>
          <a:stretch/>
        </p:blipFill>
        <p:spPr>
          <a:xfrm>
            <a:off x="6082076" y="1741488"/>
            <a:ext cx="2587336" cy="3496468"/>
          </a:xfrm>
          <a:prstGeom prst="rect">
            <a:avLst/>
          </a:prstGeom>
          <a:noFill/>
          <a:ln>
            <a:noFill/>
          </a:ln>
        </p:spPr>
      </p:pic>
      <p:sp>
        <p:nvSpPr>
          <p:cNvPr id="167" name="Google Shape;167;p12"/>
          <p:cNvSpPr txBox="1"/>
          <p:nvPr/>
        </p:nvSpPr>
        <p:spPr>
          <a:xfrm>
            <a:off x="2211768" y="2277499"/>
            <a:ext cx="3870308" cy="886397"/>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MX" sz="3600">
                <a:solidFill>
                  <a:schemeClr val="dk1"/>
                </a:solidFill>
                <a:latin typeface="Arial"/>
                <a:ea typeface="Arial"/>
                <a:cs typeface="Arial"/>
                <a:sym typeface="Arial"/>
              </a:rPr>
              <a:t>¿QUÉ ES UN </a:t>
            </a:r>
            <a:br>
              <a:rPr b="1" lang="es-MX" sz="3600">
                <a:solidFill>
                  <a:srgbClr val="8EC540"/>
                </a:solidFill>
                <a:latin typeface="Arial"/>
                <a:ea typeface="Arial"/>
                <a:cs typeface="Arial"/>
                <a:sym typeface="Arial"/>
              </a:rPr>
            </a:br>
            <a:r>
              <a:rPr b="1" lang="es-MX" sz="3600">
                <a:solidFill>
                  <a:srgbClr val="8EC540"/>
                </a:solidFill>
                <a:latin typeface="Arial"/>
                <a:ea typeface="Arial"/>
                <a:cs typeface="Arial"/>
                <a:sym typeface="Arial"/>
              </a:rPr>
              <a:t>MAPA MENTAL?</a:t>
            </a:r>
            <a:endParaRPr/>
          </a:p>
        </p:txBody>
      </p:sp>
      <p:pic>
        <p:nvPicPr>
          <p:cNvPr id="168" name="Google Shape;168;p12"/>
          <p:cNvPicPr preferRelativeResize="0"/>
          <p:nvPr/>
        </p:nvPicPr>
        <p:blipFill rotWithShape="1">
          <a:blip r:embed="rId4">
            <a:alphaModFix/>
          </a:blip>
          <a:srcRect b="0" l="0" r="0" t="0"/>
          <a:stretch/>
        </p:blipFill>
        <p:spPr>
          <a:xfrm>
            <a:off x="646891" y="2149609"/>
            <a:ext cx="1222115" cy="1204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ph idx="1" type="body"/>
          </p:nvPr>
        </p:nvSpPr>
        <p:spPr>
          <a:xfrm>
            <a:off x="507856" y="917431"/>
            <a:ext cx="7881008" cy="135247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600"/>
              <a:buFont typeface="Calibri"/>
              <a:buNone/>
            </a:pPr>
            <a:r>
              <a:rPr lang="es-MX" sz="1600">
                <a:latin typeface="Calibri"/>
                <a:ea typeface="Calibri"/>
                <a:cs typeface="Calibri"/>
                <a:sym typeface="Calibri"/>
              </a:rPr>
              <a:t>EL MAPA MENTAL</a:t>
            </a:r>
            <a:endParaRPr sz="1600">
              <a:latin typeface="Calibri"/>
              <a:ea typeface="Calibri"/>
              <a:cs typeface="Calibri"/>
              <a:sym typeface="Calibri"/>
            </a:endParaRPr>
          </a:p>
          <a:p>
            <a:pPr indent="-180975" lvl="0" marL="180975" rtl="0" algn="l">
              <a:spcBef>
                <a:spcPts val="600"/>
              </a:spcBef>
              <a:spcAft>
                <a:spcPts val="0"/>
              </a:spcAft>
              <a:buClr>
                <a:schemeClr val="dk1"/>
              </a:buClr>
              <a:buSzPts val="1600"/>
              <a:buFont typeface="Arial"/>
              <a:buChar char="•"/>
            </a:pPr>
            <a:r>
              <a:rPr b="0" lang="es-MX" sz="1600">
                <a:latin typeface="Calibri"/>
                <a:ea typeface="Calibri"/>
                <a:cs typeface="Calibri"/>
                <a:sym typeface="Calibri"/>
              </a:rPr>
              <a:t>Es una técnica creada por Tony Buzan, escritor y consultor educativo.</a:t>
            </a:r>
            <a:endParaRPr/>
          </a:p>
          <a:p>
            <a:pPr indent="-180975" lvl="0" marL="180975" rtl="0" algn="l">
              <a:spcBef>
                <a:spcPts val="0"/>
              </a:spcBef>
              <a:spcAft>
                <a:spcPts val="0"/>
              </a:spcAft>
              <a:buClr>
                <a:schemeClr val="dk1"/>
              </a:buClr>
              <a:buSzPts val="1600"/>
              <a:buFont typeface="Arial"/>
              <a:buChar char="•"/>
            </a:pPr>
            <a:r>
              <a:rPr b="0" lang="es-MX" sz="1600">
                <a:latin typeface="Calibri"/>
                <a:ea typeface="Calibri"/>
                <a:cs typeface="Calibri"/>
                <a:sym typeface="Calibri"/>
              </a:rPr>
              <a:t>Los libros de Buzan abarcan temáticas muy variadas que van desde el desarrollo de habilidades para mejorar la memoria o la creatividad.</a:t>
            </a:r>
            <a:endParaRPr b="0" sz="1600">
              <a:latin typeface="Calibri"/>
              <a:ea typeface="Calibri"/>
              <a:cs typeface="Calibri"/>
              <a:sym typeface="Calibri"/>
            </a:endParaRPr>
          </a:p>
        </p:txBody>
      </p:sp>
      <p:pic>
        <p:nvPicPr>
          <p:cNvPr id="175" name="Google Shape;175;p13"/>
          <p:cNvPicPr preferRelativeResize="0"/>
          <p:nvPr>
            <p:ph idx="2" type="body"/>
          </p:nvPr>
        </p:nvPicPr>
        <p:blipFill rotWithShape="1">
          <a:blip r:embed="rId3">
            <a:alphaModFix/>
          </a:blip>
          <a:srcRect b="2080" l="2798" r="0" t="2447"/>
          <a:stretch/>
        </p:blipFill>
        <p:spPr>
          <a:xfrm>
            <a:off x="1640177" y="2238628"/>
            <a:ext cx="3887787" cy="2995360"/>
          </a:xfrm>
          <a:prstGeom prst="rect">
            <a:avLst/>
          </a:prstGeom>
          <a:noFill/>
          <a:ln>
            <a:noFill/>
          </a:ln>
        </p:spPr>
      </p:pic>
      <p:pic>
        <p:nvPicPr>
          <p:cNvPr id="176" name="Google Shape;176;p13"/>
          <p:cNvPicPr preferRelativeResize="0"/>
          <p:nvPr>
            <p:ph idx="4" type="body"/>
          </p:nvPr>
        </p:nvPicPr>
        <p:blipFill rotWithShape="1">
          <a:blip r:embed="rId4">
            <a:alphaModFix/>
          </a:blip>
          <a:srcRect b="0" l="0" r="0" t="0"/>
          <a:stretch/>
        </p:blipFill>
        <p:spPr>
          <a:xfrm>
            <a:off x="5704321" y="2227424"/>
            <a:ext cx="1950748" cy="3003534"/>
          </a:xfrm>
          <a:prstGeom prst="rect">
            <a:avLst/>
          </a:prstGeom>
          <a:noFill/>
          <a:ln>
            <a:noFill/>
          </a:ln>
        </p:spPr>
      </p:pic>
      <p:sp>
        <p:nvSpPr>
          <p:cNvPr id="177" name="Google Shape;177;p13"/>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4"/>
          <p:cNvPicPr preferRelativeResize="0"/>
          <p:nvPr>
            <p:ph idx="1" type="body"/>
          </p:nvPr>
        </p:nvPicPr>
        <p:blipFill rotWithShape="1">
          <a:blip r:embed="rId3">
            <a:alphaModFix/>
          </a:blip>
          <a:srcRect b="0" l="0" r="0" t="0"/>
          <a:stretch/>
        </p:blipFill>
        <p:spPr>
          <a:xfrm>
            <a:off x="2710165" y="2445249"/>
            <a:ext cx="3723669" cy="2788739"/>
          </a:xfrm>
          <a:prstGeom prst="rect">
            <a:avLst/>
          </a:prstGeom>
          <a:noFill/>
          <a:ln>
            <a:noFill/>
          </a:ln>
        </p:spPr>
      </p:pic>
      <p:sp>
        <p:nvSpPr>
          <p:cNvPr id="184" name="Google Shape;184;p14"/>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
        <p:nvSpPr>
          <p:cNvPr id="185" name="Google Shape;185;p14"/>
          <p:cNvSpPr txBox="1"/>
          <p:nvPr/>
        </p:nvSpPr>
        <p:spPr>
          <a:xfrm>
            <a:off x="509500" y="919076"/>
            <a:ext cx="7545439" cy="1308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s-MX" sz="1600">
                <a:solidFill>
                  <a:schemeClr val="dk1"/>
                </a:solidFill>
                <a:latin typeface="Calibri"/>
                <a:ea typeface="Calibri"/>
                <a:cs typeface="Calibri"/>
                <a:sym typeface="Calibri"/>
              </a:rPr>
              <a:t>EL MAPA MENTAL</a:t>
            </a:r>
            <a:endParaRPr/>
          </a:p>
          <a:p>
            <a:pPr indent="-185738" lvl="0" marL="185738" marR="0" rtl="0" algn="l">
              <a:lnSpc>
                <a:spcPct val="100000"/>
              </a:lnSpc>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Poderosa técnica gráfica que nos ofrece una llave maestra para acceder al potencial de nuestro cerebro. </a:t>
            </a:r>
            <a:endParaRPr/>
          </a:p>
          <a:p>
            <a:pPr indent="-185738" lvl="0" marL="185738" marR="0" rtl="0" algn="l">
              <a:lnSpc>
                <a:spcPct val="100000"/>
              </a:lnSpc>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El mapa mental </a:t>
            </a:r>
            <a:r>
              <a:rPr b="1" lang="es-MX" sz="1600">
                <a:solidFill>
                  <a:schemeClr val="dk1"/>
                </a:solidFill>
                <a:latin typeface="Calibri"/>
                <a:ea typeface="Calibri"/>
                <a:cs typeface="Calibri"/>
                <a:sym typeface="Calibri"/>
              </a:rPr>
              <a:t>es una expresión del pensamiento irradiante</a:t>
            </a:r>
            <a:r>
              <a:rPr lang="es-MX" sz="1600">
                <a:solidFill>
                  <a:schemeClr val="dk1"/>
                </a:solidFill>
                <a:latin typeface="Calibri"/>
                <a:ea typeface="Calibri"/>
                <a:cs typeface="Calibri"/>
                <a:sym typeface="Calibri"/>
              </a:rPr>
              <a:t>, porque funciona de una manera parecida. </a:t>
            </a:r>
            <a:endParaRPr sz="1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sesion3.jpg" id="190" name="Google Shape;190;p15"/>
          <p:cNvPicPr preferRelativeResize="0"/>
          <p:nvPr/>
        </p:nvPicPr>
        <p:blipFill rotWithShape="1">
          <a:blip r:embed="rId3">
            <a:alphaModFix/>
          </a:blip>
          <a:srcRect b="0" l="0" r="0" t="0"/>
          <a:stretch/>
        </p:blipFill>
        <p:spPr>
          <a:xfrm>
            <a:off x="2021840" y="2355752"/>
            <a:ext cx="5100320" cy="2878236"/>
          </a:xfrm>
          <a:prstGeom prst="rect">
            <a:avLst/>
          </a:prstGeom>
          <a:noFill/>
          <a:ln>
            <a:noFill/>
          </a:ln>
        </p:spPr>
      </p:pic>
      <p:sp>
        <p:nvSpPr>
          <p:cNvPr id="191" name="Google Shape;191;p15"/>
          <p:cNvSpPr txBox="1"/>
          <p:nvPr/>
        </p:nvSpPr>
        <p:spPr>
          <a:xfrm>
            <a:off x="509500" y="919076"/>
            <a:ext cx="7545439" cy="1308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s-MX" sz="1600">
                <a:solidFill>
                  <a:schemeClr val="dk1"/>
                </a:solidFill>
                <a:latin typeface="Calibri"/>
                <a:ea typeface="Calibri"/>
                <a:cs typeface="Calibri"/>
                <a:sym typeface="Calibri"/>
              </a:rPr>
              <a:t>EL MAPA MENTAL</a:t>
            </a:r>
            <a:endParaRPr/>
          </a:p>
          <a:p>
            <a:pPr indent="-184150" lvl="0" marL="184150" marR="0" rtl="0" algn="l">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Siempre </a:t>
            </a:r>
            <a:r>
              <a:rPr b="1" lang="es-MX" sz="1600">
                <a:solidFill>
                  <a:schemeClr val="dk1"/>
                </a:solidFill>
                <a:latin typeface="Calibri"/>
                <a:ea typeface="Calibri"/>
                <a:cs typeface="Calibri"/>
                <a:sym typeface="Calibri"/>
              </a:rPr>
              <a:t>partimos de una idea principal, luego vamos conectando y enlazando ideas y conceptos alrededor de esta idea central, añadiendo nueva información, desarrollándola y generando ideas nuevas</a:t>
            </a:r>
            <a:r>
              <a:rPr lang="es-MX" sz="1600">
                <a:solidFill>
                  <a:schemeClr val="dk1"/>
                </a:solidFill>
                <a:latin typeface="Calibri"/>
                <a:ea typeface="Calibri"/>
                <a:cs typeface="Calibri"/>
                <a:sym typeface="Calibri"/>
              </a:rPr>
              <a:t>. </a:t>
            </a:r>
            <a:endParaRPr/>
          </a:p>
          <a:p>
            <a:pPr indent="-184150" lvl="0" marL="184150"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Esto nos permite una visión global y organizada de la información.</a:t>
            </a:r>
            <a:endParaRPr sz="1600">
              <a:solidFill>
                <a:schemeClr val="dk1"/>
              </a:solidFill>
              <a:latin typeface="Calibri"/>
              <a:ea typeface="Calibri"/>
              <a:cs typeface="Calibri"/>
              <a:sym typeface="Calibri"/>
            </a:endParaRPr>
          </a:p>
        </p:txBody>
      </p:sp>
      <p:sp>
        <p:nvSpPr>
          <p:cNvPr id="192" name="Google Shape;192;p15"/>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mapa-mental-de-paises-del-mundo.jpg" id="198" name="Google Shape;198;p16"/>
          <p:cNvPicPr preferRelativeResize="0"/>
          <p:nvPr/>
        </p:nvPicPr>
        <p:blipFill rotWithShape="1">
          <a:blip r:embed="rId3">
            <a:alphaModFix/>
          </a:blip>
          <a:srcRect b="0" l="0" r="0" t="0"/>
          <a:stretch/>
        </p:blipFill>
        <p:spPr>
          <a:xfrm>
            <a:off x="4122638" y="1400105"/>
            <a:ext cx="4553050" cy="2845656"/>
          </a:xfrm>
          <a:prstGeom prst="rect">
            <a:avLst/>
          </a:prstGeom>
          <a:noFill/>
          <a:ln>
            <a:noFill/>
          </a:ln>
        </p:spPr>
      </p:pic>
      <p:sp>
        <p:nvSpPr>
          <p:cNvPr id="199" name="Google Shape;199;p16"/>
          <p:cNvSpPr txBox="1"/>
          <p:nvPr/>
        </p:nvSpPr>
        <p:spPr>
          <a:xfrm>
            <a:off x="509500" y="919076"/>
            <a:ext cx="3883113" cy="24622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600"/>
              <a:buFont typeface="Calibri"/>
              <a:buNone/>
            </a:pPr>
            <a:r>
              <a:rPr b="1" lang="es-MX" sz="1600">
                <a:solidFill>
                  <a:srgbClr val="000000"/>
                </a:solidFill>
                <a:latin typeface="Calibri"/>
                <a:ea typeface="Calibri"/>
                <a:cs typeface="Calibri"/>
                <a:sym typeface="Calibri"/>
              </a:rPr>
              <a:t>CARACTERÍSTICAS:</a:t>
            </a:r>
            <a:endParaRPr sz="1600">
              <a:solidFill>
                <a:srgbClr val="000000"/>
              </a:solidFill>
              <a:latin typeface="Calibri"/>
              <a:ea typeface="Calibri"/>
              <a:cs typeface="Calibri"/>
              <a:sym typeface="Calibri"/>
            </a:endParaRPr>
          </a:p>
        </p:txBody>
      </p:sp>
      <p:sp>
        <p:nvSpPr>
          <p:cNvPr id="200" name="Google Shape;200;p16"/>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
        <p:nvSpPr>
          <p:cNvPr id="201" name="Google Shape;201;p16"/>
          <p:cNvSpPr/>
          <p:nvPr/>
        </p:nvSpPr>
        <p:spPr>
          <a:xfrm>
            <a:off x="1356793" y="1492438"/>
            <a:ext cx="29894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rgbClr val="000000"/>
                </a:solidFill>
                <a:latin typeface="Calibri"/>
                <a:ea typeface="Calibri"/>
                <a:cs typeface="Calibri"/>
                <a:sym typeface="Calibri"/>
              </a:rPr>
              <a:t>Palabras enlazadas</a:t>
            </a:r>
            <a:endParaRPr/>
          </a:p>
        </p:txBody>
      </p:sp>
      <p:sp>
        <p:nvSpPr>
          <p:cNvPr id="202" name="Google Shape;202;p16"/>
          <p:cNvSpPr/>
          <p:nvPr/>
        </p:nvSpPr>
        <p:spPr>
          <a:xfrm>
            <a:off x="541714" y="1400105"/>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800">
                <a:solidFill>
                  <a:srgbClr val="7150A0"/>
                </a:solidFill>
                <a:latin typeface="Calibri"/>
                <a:ea typeface="Calibri"/>
                <a:cs typeface="Calibri"/>
                <a:sym typeface="Calibri"/>
              </a:rPr>
              <a:t>01</a:t>
            </a:r>
            <a:endParaRPr b="1" sz="2800">
              <a:solidFill>
                <a:srgbClr val="7150A0"/>
              </a:solidFill>
              <a:latin typeface="Calibri"/>
              <a:ea typeface="Calibri"/>
              <a:cs typeface="Calibri"/>
              <a:sym typeface="Calibri"/>
            </a:endParaRPr>
          </a:p>
        </p:txBody>
      </p:sp>
      <p:cxnSp>
        <p:nvCxnSpPr>
          <p:cNvPr id="203" name="Google Shape;203;p16"/>
          <p:cNvCxnSpPr/>
          <p:nvPr/>
        </p:nvCxnSpPr>
        <p:spPr>
          <a:xfrm flipH="1">
            <a:off x="1137943" y="1655554"/>
            <a:ext cx="8898" cy="1828108"/>
          </a:xfrm>
          <a:prstGeom prst="straightConnector1">
            <a:avLst/>
          </a:prstGeom>
          <a:noFill/>
          <a:ln cap="flat" cmpd="sng" w="12700">
            <a:solidFill>
              <a:srgbClr val="7150A0"/>
            </a:solidFill>
            <a:prstDash val="solid"/>
            <a:round/>
            <a:headEnd len="sm" w="sm" type="none"/>
            <a:tailEnd len="sm" w="sm" type="none"/>
          </a:ln>
        </p:spPr>
      </p:cxnSp>
      <p:grpSp>
        <p:nvGrpSpPr>
          <p:cNvPr id="204" name="Google Shape;204;p16"/>
          <p:cNvGrpSpPr/>
          <p:nvPr/>
        </p:nvGrpSpPr>
        <p:grpSpPr>
          <a:xfrm>
            <a:off x="1071996" y="1545419"/>
            <a:ext cx="140792" cy="140258"/>
            <a:chOff x="3427964" y="2244682"/>
            <a:chExt cx="225891" cy="225034"/>
          </a:xfrm>
        </p:grpSpPr>
        <p:sp>
          <p:nvSpPr>
            <p:cNvPr id="205" name="Google Shape;205;p1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1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07" name="Google Shape;207;p16"/>
          <p:cNvSpPr/>
          <p:nvPr/>
        </p:nvSpPr>
        <p:spPr>
          <a:xfrm>
            <a:off x="1356793" y="1978283"/>
            <a:ext cx="29894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rgbClr val="000000"/>
                </a:solidFill>
                <a:latin typeface="Calibri"/>
                <a:ea typeface="Calibri"/>
                <a:cs typeface="Calibri"/>
                <a:sym typeface="Calibri"/>
              </a:rPr>
              <a:t>Imágenes</a:t>
            </a:r>
            <a:endParaRPr/>
          </a:p>
        </p:txBody>
      </p:sp>
      <p:sp>
        <p:nvSpPr>
          <p:cNvPr id="208" name="Google Shape;208;p16"/>
          <p:cNvSpPr/>
          <p:nvPr/>
        </p:nvSpPr>
        <p:spPr>
          <a:xfrm>
            <a:off x="541714" y="1885950"/>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800">
                <a:solidFill>
                  <a:srgbClr val="7150A0"/>
                </a:solidFill>
                <a:latin typeface="Calibri"/>
                <a:ea typeface="Calibri"/>
                <a:cs typeface="Calibri"/>
                <a:sym typeface="Calibri"/>
              </a:rPr>
              <a:t>02</a:t>
            </a:r>
            <a:endParaRPr b="1" sz="2800">
              <a:solidFill>
                <a:srgbClr val="7150A0"/>
              </a:solidFill>
              <a:latin typeface="Calibri"/>
              <a:ea typeface="Calibri"/>
              <a:cs typeface="Calibri"/>
              <a:sym typeface="Calibri"/>
            </a:endParaRPr>
          </a:p>
        </p:txBody>
      </p:sp>
      <p:grpSp>
        <p:nvGrpSpPr>
          <p:cNvPr id="209" name="Google Shape;209;p16"/>
          <p:cNvGrpSpPr/>
          <p:nvPr/>
        </p:nvGrpSpPr>
        <p:grpSpPr>
          <a:xfrm>
            <a:off x="1071996" y="2031264"/>
            <a:ext cx="140792" cy="140258"/>
            <a:chOff x="3427964" y="2244682"/>
            <a:chExt cx="225891" cy="225034"/>
          </a:xfrm>
        </p:grpSpPr>
        <p:sp>
          <p:nvSpPr>
            <p:cNvPr id="210" name="Google Shape;210;p1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1" name="Google Shape;211;p1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12" name="Google Shape;212;p16"/>
          <p:cNvSpPr/>
          <p:nvPr/>
        </p:nvSpPr>
        <p:spPr>
          <a:xfrm>
            <a:off x="1356793" y="2464128"/>
            <a:ext cx="29894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rgbClr val="000000"/>
                </a:solidFill>
                <a:latin typeface="Calibri"/>
                <a:ea typeface="Calibri"/>
                <a:cs typeface="Calibri"/>
                <a:sym typeface="Calibri"/>
              </a:rPr>
              <a:t>Colores</a:t>
            </a:r>
            <a:endParaRPr sz="1600">
              <a:solidFill>
                <a:srgbClr val="000000"/>
              </a:solidFill>
              <a:latin typeface="Calibri"/>
              <a:ea typeface="Calibri"/>
              <a:cs typeface="Calibri"/>
              <a:sym typeface="Calibri"/>
            </a:endParaRPr>
          </a:p>
        </p:txBody>
      </p:sp>
      <p:sp>
        <p:nvSpPr>
          <p:cNvPr id="213" name="Google Shape;213;p16"/>
          <p:cNvSpPr/>
          <p:nvPr/>
        </p:nvSpPr>
        <p:spPr>
          <a:xfrm>
            <a:off x="541714" y="2371795"/>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800">
                <a:solidFill>
                  <a:srgbClr val="7150A0"/>
                </a:solidFill>
                <a:latin typeface="Calibri"/>
                <a:ea typeface="Calibri"/>
                <a:cs typeface="Calibri"/>
                <a:sym typeface="Calibri"/>
              </a:rPr>
              <a:t>03</a:t>
            </a:r>
            <a:endParaRPr b="1" sz="2800">
              <a:solidFill>
                <a:srgbClr val="7150A0"/>
              </a:solidFill>
              <a:latin typeface="Calibri"/>
              <a:ea typeface="Calibri"/>
              <a:cs typeface="Calibri"/>
              <a:sym typeface="Calibri"/>
            </a:endParaRPr>
          </a:p>
        </p:txBody>
      </p:sp>
      <p:grpSp>
        <p:nvGrpSpPr>
          <p:cNvPr id="214" name="Google Shape;214;p16"/>
          <p:cNvGrpSpPr/>
          <p:nvPr/>
        </p:nvGrpSpPr>
        <p:grpSpPr>
          <a:xfrm>
            <a:off x="1071996" y="2517109"/>
            <a:ext cx="140792" cy="140258"/>
            <a:chOff x="3427964" y="2244682"/>
            <a:chExt cx="225891" cy="225034"/>
          </a:xfrm>
        </p:grpSpPr>
        <p:sp>
          <p:nvSpPr>
            <p:cNvPr id="215" name="Google Shape;215;p1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1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17" name="Google Shape;217;p16"/>
          <p:cNvSpPr/>
          <p:nvPr/>
        </p:nvSpPr>
        <p:spPr>
          <a:xfrm>
            <a:off x="1356793" y="2945880"/>
            <a:ext cx="29894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rgbClr val="000000"/>
                </a:solidFill>
                <a:latin typeface="Calibri"/>
                <a:ea typeface="Calibri"/>
                <a:cs typeface="Calibri"/>
                <a:sym typeface="Calibri"/>
              </a:rPr>
              <a:t>Más ideas en menos palabras.</a:t>
            </a:r>
            <a:endParaRPr/>
          </a:p>
        </p:txBody>
      </p:sp>
      <p:sp>
        <p:nvSpPr>
          <p:cNvPr id="218" name="Google Shape;218;p16"/>
          <p:cNvSpPr/>
          <p:nvPr/>
        </p:nvSpPr>
        <p:spPr>
          <a:xfrm>
            <a:off x="541714" y="2853547"/>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800">
                <a:solidFill>
                  <a:srgbClr val="7150A0"/>
                </a:solidFill>
                <a:latin typeface="Calibri"/>
                <a:ea typeface="Calibri"/>
                <a:cs typeface="Calibri"/>
                <a:sym typeface="Calibri"/>
              </a:rPr>
              <a:t>04</a:t>
            </a:r>
            <a:endParaRPr b="1" sz="2800">
              <a:solidFill>
                <a:srgbClr val="7150A0"/>
              </a:solidFill>
              <a:latin typeface="Calibri"/>
              <a:ea typeface="Calibri"/>
              <a:cs typeface="Calibri"/>
              <a:sym typeface="Calibri"/>
            </a:endParaRPr>
          </a:p>
        </p:txBody>
      </p:sp>
      <p:grpSp>
        <p:nvGrpSpPr>
          <p:cNvPr id="219" name="Google Shape;219;p16"/>
          <p:cNvGrpSpPr/>
          <p:nvPr/>
        </p:nvGrpSpPr>
        <p:grpSpPr>
          <a:xfrm>
            <a:off x="1071996" y="2998861"/>
            <a:ext cx="140792" cy="140258"/>
            <a:chOff x="3427964" y="2244682"/>
            <a:chExt cx="225891" cy="225034"/>
          </a:xfrm>
        </p:grpSpPr>
        <p:sp>
          <p:nvSpPr>
            <p:cNvPr id="220" name="Google Shape;220;p1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1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22" name="Google Shape;222;p16"/>
          <p:cNvSpPr/>
          <p:nvPr/>
        </p:nvSpPr>
        <p:spPr>
          <a:xfrm>
            <a:off x="1356793" y="3430681"/>
            <a:ext cx="29894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rgbClr val="000000"/>
                </a:solidFill>
                <a:latin typeface="Calibri"/>
                <a:ea typeface="Calibri"/>
                <a:cs typeface="Calibri"/>
                <a:sym typeface="Calibri"/>
              </a:rPr>
              <a:t>Muchas conexiones.</a:t>
            </a:r>
            <a:endParaRPr sz="1600">
              <a:solidFill>
                <a:srgbClr val="000000"/>
              </a:solidFill>
              <a:latin typeface="Calibri"/>
              <a:ea typeface="Calibri"/>
              <a:cs typeface="Calibri"/>
              <a:sym typeface="Calibri"/>
            </a:endParaRPr>
          </a:p>
        </p:txBody>
      </p:sp>
      <p:sp>
        <p:nvSpPr>
          <p:cNvPr id="223" name="Google Shape;223;p16"/>
          <p:cNvSpPr/>
          <p:nvPr/>
        </p:nvSpPr>
        <p:spPr>
          <a:xfrm>
            <a:off x="541714" y="3338348"/>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800">
                <a:solidFill>
                  <a:srgbClr val="7150A0"/>
                </a:solidFill>
                <a:latin typeface="Calibri"/>
                <a:ea typeface="Calibri"/>
                <a:cs typeface="Calibri"/>
                <a:sym typeface="Calibri"/>
              </a:rPr>
              <a:t>05</a:t>
            </a:r>
            <a:endParaRPr b="1" sz="2800">
              <a:solidFill>
                <a:srgbClr val="7150A0"/>
              </a:solidFill>
              <a:latin typeface="Calibri"/>
              <a:ea typeface="Calibri"/>
              <a:cs typeface="Calibri"/>
              <a:sym typeface="Calibri"/>
            </a:endParaRPr>
          </a:p>
        </p:txBody>
      </p:sp>
      <p:grpSp>
        <p:nvGrpSpPr>
          <p:cNvPr id="224" name="Google Shape;224;p16"/>
          <p:cNvGrpSpPr/>
          <p:nvPr/>
        </p:nvGrpSpPr>
        <p:grpSpPr>
          <a:xfrm>
            <a:off x="1071996" y="3483662"/>
            <a:ext cx="140792" cy="140258"/>
            <a:chOff x="3427964" y="2244682"/>
            <a:chExt cx="225891" cy="225034"/>
          </a:xfrm>
        </p:grpSpPr>
        <p:sp>
          <p:nvSpPr>
            <p:cNvPr id="225" name="Google Shape;225;p1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 name="Google Shape;226;p1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7"/>
          <p:cNvPicPr preferRelativeResize="0"/>
          <p:nvPr>
            <p:ph idx="2" type="body"/>
          </p:nvPr>
        </p:nvPicPr>
        <p:blipFill rotWithShape="1">
          <a:blip r:embed="rId3">
            <a:alphaModFix/>
          </a:blip>
          <a:srcRect b="0" l="0" r="0" t="0"/>
          <a:stretch/>
        </p:blipFill>
        <p:spPr>
          <a:xfrm>
            <a:off x="1085343" y="3120974"/>
            <a:ext cx="2673650" cy="2038043"/>
          </a:xfrm>
          <a:prstGeom prst="rect">
            <a:avLst/>
          </a:prstGeom>
          <a:noFill/>
          <a:ln>
            <a:noFill/>
          </a:ln>
        </p:spPr>
      </p:pic>
      <p:sp>
        <p:nvSpPr>
          <p:cNvPr id="233" name="Google Shape;233;p17"/>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
        <p:nvSpPr>
          <p:cNvPr id="234" name="Google Shape;234;p17"/>
          <p:cNvSpPr txBox="1"/>
          <p:nvPr/>
        </p:nvSpPr>
        <p:spPr>
          <a:xfrm>
            <a:off x="509500" y="919076"/>
            <a:ext cx="388311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MAPA MENTAL VS. MAPA CONCEPTUAL</a:t>
            </a:r>
            <a:endParaRPr b="1" sz="1600">
              <a:solidFill>
                <a:schemeClr val="dk1"/>
              </a:solidFill>
              <a:latin typeface="Calibri"/>
              <a:ea typeface="Calibri"/>
              <a:cs typeface="Calibri"/>
              <a:sym typeface="Calibri"/>
            </a:endParaRPr>
          </a:p>
        </p:txBody>
      </p:sp>
      <p:graphicFrame>
        <p:nvGraphicFramePr>
          <p:cNvPr id="235" name="Google Shape;235;p17"/>
          <p:cNvGraphicFramePr/>
          <p:nvPr/>
        </p:nvGraphicFramePr>
        <p:xfrm>
          <a:off x="499448" y="1430338"/>
          <a:ext cx="3000000" cy="3000000"/>
        </p:xfrm>
        <a:graphic>
          <a:graphicData uri="http://schemas.openxmlformats.org/drawingml/2006/table">
            <a:tbl>
              <a:tblPr bandRow="1" firstCol="1" firstRow="1">
                <a:noFill/>
                <a:tableStyleId>{F956C950-5652-471A-9AE6-E471AD92A82F}</a:tableStyleId>
              </a:tblPr>
              <a:tblGrid>
                <a:gridCol w="3886075"/>
              </a:tblGrid>
              <a:tr h="312600">
                <a:tc>
                  <a:txBody>
                    <a:bodyPr/>
                    <a:lstStyle/>
                    <a:p>
                      <a:pPr indent="47625" lvl="0" marL="0" marR="0" rtl="0" algn="l">
                        <a:spcBef>
                          <a:spcPts val="0"/>
                        </a:spcBef>
                        <a:spcAft>
                          <a:spcPts val="0"/>
                        </a:spcAft>
                        <a:buNone/>
                      </a:pPr>
                      <a:r>
                        <a:rPr lang="es-MX" sz="1600" u="none" cap="none" strike="noStrike">
                          <a:solidFill>
                            <a:schemeClr val="lt1"/>
                          </a:solidFill>
                          <a:latin typeface="Calibri"/>
                          <a:ea typeface="Calibri"/>
                          <a:cs typeface="Calibri"/>
                          <a:sym typeface="Calibri"/>
                        </a:rPr>
                        <a:t>MAPA MENTAL: </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B1C3"/>
                    </a:solidFill>
                  </a:tcPr>
                </a:tc>
              </a:tr>
              <a:tr h="480425">
                <a:tc>
                  <a:txBody>
                    <a:bodyPr/>
                    <a:lstStyle/>
                    <a:p>
                      <a:pPr indent="49213" lvl="0" marL="0" marR="0" rtl="0" algn="l">
                        <a:spcBef>
                          <a:spcPts val="0"/>
                        </a:spcBef>
                        <a:spcAft>
                          <a:spcPts val="0"/>
                        </a:spcAft>
                        <a:buNone/>
                      </a:pPr>
                      <a:r>
                        <a:rPr b="0" lang="es-MX" sz="1400" u="none" cap="none" strike="noStrike">
                          <a:solidFill>
                            <a:schemeClr val="dk1"/>
                          </a:solidFill>
                          <a:latin typeface="Calibri"/>
                          <a:ea typeface="Calibri"/>
                          <a:cs typeface="Calibri"/>
                          <a:sym typeface="Calibri"/>
                        </a:rPr>
                        <a:t>Esencialmente gráfico y visual</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D8F0F3"/>
                    </a:solidFill>
                  </a:tcPr>
                </a:tc>
              </a:tr>
              <a:tr h="450925">
                <a:tc>
                  <a:txBody>
                    <a:bodyPr/>
                    <a:lstStyle/>
                    <a:p>
                      <a:pPr indent="49213" lvl="0" marL="0" marR="0" rtl="0" algn="l">
                        <a:spcBef>
                          <a:spcPts val="0"/>
                        </a:spcBef>
                        <a:spcAft>
                          <a:spcPts val="0"/>
                        </a:spcAft>
                        <a:buNone/>
                      </a:pPr>
                      <a:r>
                        <a:rPr b="0" lang="es-MX" sz="1400" u="none" cap="none" strike="noStrike">
                          <a:solidFill>
                            <a:schemeClr val="dk1"/>
                          </a:solidFill>
                          <a:latin typeface="Calibri"/>
                          <a:ea typeface="Calibri"/>
                          <a:cs typeface="Calibri"/>
                          <a:sym typeface="Calibri"/>
                        </a:rPr>
                        <a:t>Simples conexiones</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8F0F3"/>
                    </a:solidFill>
                  </a:tcPr>
                </a:tc>
              </a:tr>
              <a:tr h="425875">
                <a:tc>
                  <a:txBody>
                    <a:bodyPr/>
                    <a:lstStyle/>
                    <a:p>
                      <a:pPr indent="49213" lvl="0" marL="0" marR="0" rtl="0" algn="l">
                        <a:spcBef>
                          <a:spcPts val="0"/>
                        </a:spcBef>
                        <a:spcAft>
                          <a:spcPts val="0"/>
                        </a:spcAft>
                        <a:buNone/>
                      </a:pPr>
                      <a:r>
                        <a:rPr b="0" lang="es-MX" sz="1400" u="none" cap="none" strike="noStrike">
                          <a:solidFill>
                            <a:schemeClr val="dk1"/>
                          </a:solidFill>
                          <a:latin typeface="Calibri"/>
                          <a:ea typeface="Calibri"/>
                          <a:cs typeface="Calibri"/>
                          <a:sym typeface="Calibri"/>
                        </a:rPr>
                        <a:t>Función: mnemotécnica, nuevas conexiones</a:t>
                      </a:r>
                      <a:endParaRPr b="0" sz="1400" u="none" cap="none" strike="noStrike">
                        <a:solidFill>
                          <a:schemeClr val="dk1"/>
                        </a:solidFill>
                        <a:latin typeface="Calibri"/>
                        <a:ea typeface="Calibri"/>
                        <a:cs typeface="Calibri"/>
                        <a:sym typeface="Calibri"/>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8F0F3"/>
                    </a:solidFill>
                  </a:tcPr>
                </a:tc>
              </a:tr>
            </a:tbl>
          </a:graphicData>
        </a:graphic>
      </p:graphicFrame>
      <p:sp>
        <p:nvSpPr>
          <p:cNvPr id="236" name="Google Shape;236;p17"/>
          <p:cNvSpPr/>
          <p:nvPr/>
        </p:nvSpPr>
        <p:spPr>
          <a:xfrm>
            <a:off x="503238" y="1430338"/>
            <a:ext cx="3889375" cy="3803650"/>
          </a:xfrm>
          <a:prstGeom prst="roundRect">
            <a:avLst>
              <a:gd fmla="val 0" name="adj"/>
            </a:avLst>
          </a:prstGeom>
          <a:noFill/>
          <a:ln cap="flat" cmpd="sng" w="38100">
            <a:solidFill>
              <a:srgbClr val="00B1C2"/>
            </a:solidFill>
            <a:prstDash val="solid"/>
            <a:round/>
            <a:headEnd len="sm" w="sm" type="none"/>
            <a:tailEnd len="sm" w="sm" type="none"/>
          </a:ln>
        </p:spPr>
        <p:txBody>
          <a:bodyPr anchorCtr="0" anchor="ctr" bIns="45700" lIns="91425" spcFirstLastPara="1" rIns="91425" wrap="square" tIns="1800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graphicFrame>
        <p:nvGraphicFramePr>
          <p:cNvPr id="237" name="Google Shape;237;p17"/>
          <p:cNvGraphicFramePr/>
          <p:nvPr/>
        </p:nvGraphicFramePr>
        <p:xfrm>
          <a:off x="4772170" y="1430338"/>
          <a:ext cx="3000000" cy="3000000"/>
        </p:xfrm>
        <a:graphic>
          <a:graphicData uri="http://schemas.openxmlformats.org/drawingml/2006/table">
            <a:tbl>
              <a:tblPr bandRow="1" firstCol="1" firstRow="1">
                <a:noFill/>
                <a:tableStyleId>{F956C950-5652-471A-9AE6-E471AD92A82F}</a:tableStyleId>
              </a:tblPr>
              <a:tblGrid>
                <a:gridCol w="3886075"/>
              </a:tblGrid>
              <a:tr h="312600">
                <a:tc>
                  <a:txBody>
                    <a:bodyPr/>
                    <a:lstStyle/>
                    <a:p>
                      <a:pPr indent="47625" lvl="0" marL="0" marR="0" rtl="0" algn="l">
                        <a:spcBef>
                          <a:spcPts val="0"/>
                        </a:spcBef>
                        <a:spcAft>
                          <a:spcPts val="0"/>
                        </a:spcAft>
                        <a:buNone/>
                      </a:pPr>
                      <a:r>
                        <a:rPr lang="es-MX" sz="1600" u="none" cap="none" strike="noStrike">
                          <a:solidFill>
                            <a:schemeClr val="lt1"/>
                          </a:solidFill>
                          <a:latin typeface="Calibri"/>
                          <a:ea typeface="Calibri"/>
                          <a:cs typeface="Calibri"/>
                          <a:sym typeface="Calibri"/>
                        </a:rPr>
                        <a:t>MAPA CONCEPTUAL:</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14FA0"/>
                    </a:solidFill>
                  </a:tcPr>
                </a:tc>
              </a:tr>
              <a:tr h="480425">
                <a:tc>
                  <a:txBody>
                    <a:bodyPr/>
                    <a:lstStyle/>
                    <a:p>
                      <a:pPr indent="49213" lvl="0" marL="0" marR="0" rtl="0" algn="l">
                        <a:lnSpc>
                          <a:spcPct val="100000"/>
                        </a:lnSpc>
                        <a:spcBef>
                          <a:spcPts val="0"/>
                        </a:spcBef>
                        <a:spcAft>
                          <a:spcPts val="0"/>
                        </a:spcAft>
                        <a:buClr>
                          <a:schemeClr val="dk1"/>
                        </a:buClr>
                        <a:buSzPts val="1400"/>
                        <a:buFont typeface="Calibri"/>
                        <a:buNone/>
                      </a:pPr>
                      <a:r>
                        <a:rPr b="0" lang="es-MX" sz="1400" u="none" cap="none" strike="noStrike">
                          <a:solidFill>
                            <a:schemeClr val="dk1"/>
                          </a:solidFill>
                          <a:latin typeface="Calibri"/>
                          <a:ea typeface="Calibri"/>
                          <a:cs typeface="Calibri"/>
                          <a:sym typeface="Calibri"/>
                        </a:rPr>
                        <a:t>Esencialmente textual</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E4DDED"/>
                    </a:solidFill>
                  </a:tcPr>
                </a:tc>
              </a:tr>
              <a:tr h="450925">
                <a:tc>
                  <a:txBody>
                    <a:bodyPr/>
                    <a:lstStyle/>
                    <a:p>
                      <a:pPr indent="49213" lvl="0" marL="0" marR="0" rtl="0" algn="l">
                        <a:lnSpc>
                          <a:spcPct val="100000"/>
                        </a:lnSpc>
                        <a:spcBef>
                          <a:spcPts val="0"/>
                        </a:spcBef>
                        <a:spcAft>
                          <a:spcPts val="0"/>
                        </a:spcAft>
                        <a:buClr>
                          <a:schemeClr val="dk1"/>
                        </a:buClr>
                        <a:buSzPts val="1400"/>
                        <a:buFont typeface="Calibri"/>
                        <a:buNone/>
                      </a:pPr>
                      <a:r>
                        <a:rPr b="0" lang="es-MX" sz="1400" u="none" cap="none" strike="noStrike">
                          <a:solidFill>
                            <a:schemeClr val="dk1"/>
                          </a:solidFill>
                          <a:latin typeface="Calibri"/>
                          <a:ea typeface="Calibri"/>
                          <a:cs typeface="Calibri"/>
                          <a:sym typeface="Calibri"/>
                        </a:rPr>
                        <a:t>Conexiones con palabras de enlace</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4DDED"/>
                    </a:solidFill>
                  </a:tcPr>
                </a:tc>
              </a:tr>
              <a:tr h="425875">
                <a:tc>
                  <a:txBody>
                    <a:bodyPr/>
                    <a:lstStyle/>
                    <a:p>
                      <a:pPr indent="49213" lvl="0" marL="0" marR="0" rtl="0" algn="l">
                        <a:lnSpc>
                          <a:spcPct val="100000"/>
                        </a:lnSpc>
                        <a:spcBef>
                          <a:spcPts val="0"/>
                        </a:spcBef>
                        <a:spcAft>
                          <a:spcPts val="0"/>
                        </a:spcAft>
                        <a:buClr>
                          <a:srgbClr val="3F3F3F"/>
                        </a:buClr>
                        <a:buSzPts val="1400"/>
                        <a:buFont typeface="Calibri"/>
                        <a:buNone/>
                      </a:pPr>
                      <a:r>
                        <a:rPr b="0" lang="es-MX" sz="1400" u="none" cap="none" strike="noStrike">
                          <a:solidFill>
                            <a:srgbClr val="3F3F3F"/>
                          </a:solidFill>
                          <a:latin typeface="Calibri"/>
                          <a:ea typeface="Calibri"/>
                          <a:cs typeface="Calibri"/>
                          <a:sym typeface="Calibri"/>
                        </a:rPr>
                        <a:t>Función: organizativa, conceptual</a:t>
                      </a:r>
                      <a:endParaRPr b="0" sz="1400" u="none" cap="none" strike="noStrike">
                        <a:solidFill>
                          <a:srgbClr val="3F3F3F"/>
                        </a:solidFill>
                        <a:latin typeface="Calibri"/>
                        <a:ea typeface="Calibri"/>
                        <a:cs typeface="Calibri"/>
                        <a:sym typeface="Calibri"/>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4DDED"/>
                    </a:solidFill>
                  </a:tcPr>
                </a:tc>
              </a:tr>
            </a:tbl>
          </a:graphicData>
        </a:graphic>
      </p:graphicFrame>
      <p:sp>
        <p:nvSpPr>
          <p:cNvPr id="238" name="Google Shape;238;p17"/>
          <p:cNvSpPr/>
          <p:nvPr/>
        </p:nvSpPr>
        <p:spPr>
          <a:xfrm>
            <a:off x="4775960" y="1430338"/>
            <a:ext cx="3889375" cy="3803650"/>
          </a:xfrm>
          <a:prstGeom prst="roundRect">
            <a:avLst>
              <a:gd fmla="val 0" name="adj"/>
            </a:avLst>
          </a:prstGeom>
          <a:noFill/>
          <a:ln cap="flat" cmpd="sng" w="38100">
            <a:solidFill>
              <a:srgbClr val="714FA0"/>
            </a:solidFill>
            <a:prstDash val="solid"/>
            <a:round/>
            <a:headEnd len="sm" w="sm" type="none"/>
            <a:tailEnd len="sm" w="sm" type="none"/>
          </a:ln>
        </p:spPr>
        <p:txBody>
          <a:bodyPr anchorCtr="0" anchor="ctr" bIns="45700" lIns="91425" spcFirstLastPara="1" rIns="91425" wrap="square" tIns="1800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pic>
        <p:nvPicPr>
          <p:cNvPr id="239" name="Google Shape;239;p17"/>
          <p:cNvPicPr preferRelativeResize="0"/>
          <p:nvPr>
            <p:ph idx="4" type="body"/>
          </p:nvPr>
        </p:nvPicPr>
        <p:blipFill rotWithShape="1">
          <a:blip r:embed="rId4">
            <a:alphaModFix/>
          </a:blip>
          <a:srcRect b="2429" l="992" r="1451" t="2023"/>
          <a:stretch/>
        </p:blipFill>
        <p:spPr>
          <a:xfrm>
            <a:off x="5283343" y="3219230"/>
            <a:ext cx="2863734" cy="18415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8"/>
          <p:cNvPicPr preferRelativeResize="0"/>
          <p:nvPr/>
        </p:nvPicPr>
        <p:blipFill rotWithShape="1">
          <a:blip r:embed="rId3">
            <a:alphaModFix/>
          </a:blip>
          <a:srcRect b="0" l="0" r="0" t="0"/>
          <a:stretch/>
        </p:blipFill>
        <p:spPr>
          <a:xfrm>
            <a:off x="5460379" y="1974272"/>
            <a:ext cx="3428306" cy="3365915"/>
          </a:xfrm>
          <a:prstGeom prst="rect">
            <a:avLst/>
          </a:prstGeom>
          <a:noFill/>
          <a:ln>
            <a:noFill/>
          </a:ln>
        </p:spPr>
      </p:pic>
      <p:sp>
        <p:nvSpPr>
          <p:cNvPr id="246" name="Google Shape;246;p18"/>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
        <p:nvSpPr>
          <p:cNvPr id="247" name="Google Shape;247;p18"/>
          <p:cNvSpPr txBox="1"/>
          <p:nvPr/>
        </p:nvSpPr>
        <p:spPr>
          <a:xfrm>
            <a:off x="509500" y="919076"/>
            <a:ext cx="388311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USOS DE LOS MAPAS MENTALES</a:t>
            </a:r>
            <a:endParaRPr b="1" sz="1600">
              <a:solidFill>
                <a:schemeClr val="dk1"/>
              </a:solidFill>
              <a:latin typeface="Calibri"/>
              <a:ea typeface="Calibri"/>
              <a:cs typeface="Calibri"/>
              <a:sym typeface="Calibri"/>
            </a:endParaRPr>
          </a:p>
        </p:txBody>
      </p:sp>
      <p:sp>
        <p:nvSpPr>
          <p:cNvPr id="248" name="Google Shape;248;p18"/>
          <p:cNvSpPr txBox="1"/>
          <p:nvPr/>
        </p:nvSpPr>
        <p:spPr>
          <a:xfrm>
            <a:off x="2211768" y="2277499"/>
            <a:ext cx="3870308" cy="1477328"/>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MX" sz="3000">
                <a:solidFill>
                  <a:schemeClr val="dk1"/>
                </a:solidFill>
                <a:latin typeface="Arial"/>
                <a:ea typeface="Arial"/>
                <a:cs typeface="Arial"/>
                <a:sym typeface="Arial"/>
              </a:rPr>
              <a:t>¿QUÉ USOS </a:t>
            </a:r>
            <a:br>
              <a:rPr lang="es-MX" sz="3000">
                <a:solidFill>
                  <a:schemeClr val="dk1"/>
                </a:solidFill>
                <a:latin typeface="Arial"/>
                <a:ea typeface="Arial"/>
                <a:cs typeface="Arial"/>
                <a:sym typeface="Arial"/>
              </a:rPr>
            </a:br>
            <a:r>
              <a:rPr lang="es-MX" sz="3000">
                <a:solidFill>
                  <a:schemeClr val="dk1"/>
                </a:solidFill>
                <a:latin typeface="Arial"/>
                <a:ea typeface="Arial"/>
                <a:cs typeface="Arial"/>
                <a:sym typeface="Arial"/>
              </a:rPr>
              <a:t>LE PODRÍAMOS </a:t>
            </a:r>
            <a:br>
              <a:rPr b="1" lang="es-MX" sz="3000">
                <a:solidFill>
                  <a:srgbClr val="8EC540"/>
                </a:solidFill>
                <a:latin typeface="Arial"/>
                <a:ea typeface="Arial"/>
                <a:cs typeface="Arial"/>
                <a:sym typeface="Arial"/>
              </a:rPr>
            </a:br>
            <a:r>
              <a:rPr b="1" lang="es-MX" sz="3000">
                <a:solidFill>
                  <a:srgbClr val="8EC540"/>
                </a:solidFill>
                <a:latin typeface="Arial"/>
                <a:ea typeface="Arial"/>
                <a:cs typeface="Arial"/>
                <a:sym typeface="Arial"/>
              </a:rPr>
              <a:t>DAR A LOS MAPAS MENTALES?</a:t>
            </a:r>
            <a:endParaRPr/>
          </a:p>
        </p:txBody>
      </p:sp>
      <p:pic>
        <p:nvPicPr>
          <p:cNvPr id="249" name="Google Shape;249;p18"/>
          <p:cNvPicPr preferRelativeResize="0"/>
          <p:nvPr/>
        </p:nvPicPr>
        <p:blipFill rotWithShape="1">
          <a:blip r:embed="rId4">
            <a:alphaModFix/>
          </a:blip>
          <a:srcRect b="0" l="0" r="0" t="0"/>
          <a:stretch/>
        </p:blipFill>
        <p:spPr>
          <a:xfrm>
            <a:off x="646891" y="2149609"/>
            <a:ext cx="1222115" cy="120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9"/>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
        <p:nvSpPr>
          <p:cNvPr id="256" name="Google Shape;256;p19"/>
          <p:cNvSpPr txBox="1"/>
          <p:nvPr/>
        </p:nvSpPr>
        <p:spPr>
          <a:xfrm>
            <a:off x="509500" y="919076"/>
            <a:ext cx="3883113" cy="5693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USOS DE LOS MAPAS MENTALES</a:t>
            </a:r>
            <a:endParaRPr/>
          </a:p>
          <a:p>
            <a:pPr indent="0" lvl="0" marL="0" marR="0" rtl="0" algn="l">
              <a:spcBef>
                <a:spcPts val="600"/>
              </a:spcBef>
              <a:spcAft>
                <a:spcPts val="0"/>
              </a:spcAft>
              <a:buClr>
                <a:srgbClr val="92C24E"/>
              </a:buClr>
              <a:buSzPts val="1600"/>
              <a:buFont typeface="Calibri"/>
              <a:buNone/>
            </a:pPr>
            <a:r>
              <a:rPr b="1" lang="es-MX" sz="1600">
                <a:solidFill>
                  <a:srgbClr val="92C24E"/>
                </a:solidFill>
                <a:latin typeface="Calibri"/>
                <a:ea typeface="Calibri"/>
                <a:cs typeface="Calibri"/>
                <a:sym typeface="Calibri"/>
              </a:rPr>
              <a:t>Los mapas mentales nos sirven para:</a:t>
            </a:r>
            <a:endParaRPr/>
          </a:p>
        </p:txBody>
      </p:sp>
      <p:pic>
        <p:nvPicPr>
          <p:cNvPr id="257" name="Google Shape;257;p19"/>
          <p:cNvPicPr preferRelativeResize="0"/>
          <p:nvPr/>
        </p:nvPicPr>
        <p:blipFill rotWithShape="1">
          <a:blip r:embed="rId3">
            <a:alphaModFix/>
          </a:blip>
          <a:srcRect b="0" l="0" r="0" t="0"/>
          <a:stretch/>
        </p:blipFill>
        <p:spPr>
          <a:xfrm>
            <a:off x="5460379" y="1974272"/>
            <a:ext cx="3428306" cy="3365915"/>
          </a:xfrm>
          <a:prstGeom prst="rect">
            <a:avLst/>
          </a:prstGeom>
          <a:noFill/>
          <a:ln>
            <a:noFill/>
          </a:ln>
        </p:spPr>
      </p:pic>
      <p:sp>
        <p:nvSpPr>
          <p:cNvPr id="258" name="Google Shape;258;p19"/>
          <p:cNvSpPr/>
          <p:nvPr/>
        </p:nvSpPr>
        <p:spPr>
          <a:xfrm>
            <a:off x="969010" y="1728051"/>
            <a:ext cx="29894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Generar y organizar ideas.</a:t>
            </a:r>
            <a:endParaRPr/>
          </a:p>
        </p:txBody>
      </p:sp>
      <p:cxnSp>
        <p:nvCxnSpPr>
          <p:cNvPr id="259" name="Google Shape;259;p19"/>
          <p:cNvCxnSpPr>
            <a:endCxn id="260" idx="0"/>
          </p:cNvCxnSpPr>
          <p:nvPr/>
        </p:nvCxnSpPr>
        <p:spPr>
          <a:xfrm flipH="1">
            <a:off x="684056" y="1908190"/>
            <a:ext cx="300" cy="2201400"/>
          </a:xfrm>
          <a:prstGeom prst="straightConnector1">
            <a:avLst/>
          </a:prstGeom>
          <a:noFill/>
          <a:ln cap="flat" cmpd="sng" w="12700">
            <a:solidFill>
              <a:srgbClr val="92C24E"/>
            </a:solidFill>
            <a:prstDash val="solid"/>
            <a:round/>
            <a:headEnd len="sm" w="sm" type="none"/>
            <a:tailEnd len="sm" w="sm" type="none"/>
          </a:ln>
        </p:spPr>
      </p:cxnSp>
      <p:grpSp>
        <p:nvGrpSpPr>
          <p:cNvPr id="261" name="Google Shape;261;p19"/>
          <p:cNvGrpSpPr/>
          <p:nvPr/>
        </p:nvGrpSpPr>
        <p:grpSpPr>
          <a:xfrm>
            <a:off x="613661" y="1781032"/>
            <a:ext cx="140792" cy="140258"/>
            <a:chOff x="3427964" y="2244682"/>
            <a:chExt cx="225891" cy="225034"/>
          </a:xfrm>
        </p:grpSpPr>
        <p:sp>
          <p:nvSpPr>
            <p:cNvPr id="262" name="Google Shape;262;p19"/>
            <p:cNvSpPr/>
            <p:nvPr/>
          </p:nvSpPr>
          <p:spPr>
            <a:xfrm>
              <a:off x="3427964" y="2244682"/>
              <a:ext cx="225891" cy="225034"/>
            </a:xfrm>
            <a:prstGeom prst="ellipse">
              <a:avLst/>
            </a:prstGeom>
            <a:solidFill>
              <a:schemeClr val="lt1"/>
            </a:solidFill>
            <a:ln cap="flat" cmpd="sng" w="19050">
              <a:solidFill>
                <a:srgbClr val="92C2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19"/>
            <p:cNvSpPr/>
            <p:nvPr/>
          </p:nvSpPr>
          <p:spPr>
            <a:xfrm>
              <a:off x="3482167" y="2298680"/>
              <a:ext cx="117483" cy="117037"/>
            </a:xfrm>
            <a:prstGeom prst="ellipse">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64" name="Google Shape;264;p19"/>
          <p:cNvSpPr/>
          <p:nvPr/>
        </p:nvSpPr>
        <p:spPr>
          <a:xfrm>
            <a:off x="969010" y="2143730"/>
            <a:ext cx="29894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Tomar apuntes de clase.</a:t>
            </a:r>
            <a:endParaRPr/>
          </a:p>
        </p:txBody>
      </p:sp>
      <p:grpSp>
        <p:nvGrpSpPr>
          <p:cNvPr id="265" name="Google Shape;265;p19"/>
          <p:cNvGrpSpPr/>
          <p:nvPr/>
        </p:nvGrpSpPr>
        <p:grpSpPr>
          <a:xfrm>
            <a:off x="613661" y="2196711"/>
            <a:ext cx="140792" cy="140258"/>
            <a:chOff x="3427964" y="2244682"/>
            <a:chExt cx="225891" cy="225034"/>
          </a:xfrm>
        </p:grpSpPr>
        <p:sp>
          <p:nvSpPr>
            <p:cNvPr id="266" name="Google Shape;266;p19"/>
            <p:cNvSpPr/>
            <p:nvPr/>
          </p:nvSpPr>
          <p:spPr>
            <a:xfrm>
              <a:off x="3427964" y="2244682"/>
              <a:ext cx="225891" cy="225034"/>
            </a:xfrm>
            <a:prstGeom prst="ellipse">
              <a:avLst/>
            </a:prstGeom>
            <a:solidFill>
              <a:schemeClr val="lt1"/>
            </a:solidFill>
            <a:ln cap="flat" cmpd="sng" w="19050">
              <a:solidFill>
                <a:srgbClr val="92C2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 name="Google Shape;267;p19"/>
            <p:cNvSpPr/>
            <p:nvPr/>
          </p:nvSpPr>
          <p:spPr>
            <a:xfrm>
              <a:off x="3482167" y="2298680"/>
              <a:ext cx="117483" cy="117037"/>
            </a:xfrm>
            <a:prstGeom prst="ellipse">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68" name="Google Shape;268;p19"/>
          <p:cNvSpPr/>
          <p:nvPr/>
        </p:nvSpPr>
        <p:spPr>
          <a:xfrm>
            <a:off x="969010" y="2582374"/>
            <a:ext cx="298942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Hacer una planificación de tareas.</a:t>
            </a:r>
            <a:endParaRPr/>
          </a:p>
        </p:txBody>
      </p:sp>
      <p:grpSp>
        <p:nvGrpSpPr>
          <p:cNvPr id="269" name="Google Shape;269;p19"/>
          <p:cNvGrpSpPr/>
          <p:nvPr/>
        </p:nvGrpSpPr>
        <p:grpSpPr>
          <a:xfrm>
            <a:off x="613661" y="2635355"/>
            <a:ext cx="140792" cy="140258"/>
            <a:chOff x="3427964" y="2244682"/>
            <a:chExt cx="225891" cy="225034"/>
          </a:xfrm>
        </p:grpSpPr>
        <p:sp>
          <p:nvSpPr>
            <p:cNvPr id="270" name="Google Shape;270;p19"/>
            <p:cNvSpPr/>
            <p:nvPr/>
          </p:nvSpPr>
          <p:spPr>
            <a:xfrm>
              <a:off x="3427964" y="2244682"/>
              <a:ext cx="225891" cy="225034"/>
            </a:xfrm>
            <a:prstGeom prst="ellipse">
              <a:avLst/>
            </a:prstGeom>
            <a:solidFill>
              <a:schemeClr val="lt1"/>
            </a:solidFill>
            <a:ln cap="flat" cmpd="sng" w="19050">
              <a:solidFill>
                <a:srgbClr val="92C2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19"/>
            <p:cNvSpPr/>
            <p:nvPr/>
          </p:nvSpPr>
          <p:spPr>
            <a:xfrm>
              <a:off x="3482167" y="2298680"/>
              <a:ext cx="117483" cy="117037"/>
            </a:xfrm>
            <a:prstGeom prst="ellipse">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72" name="Google Shape;272;p19"/>
          <p:cNvSpPr/>
          <p:nvPr/>
        </p:nvSpPr>
        <p:spPr>
          <a:xfrm>
            <a:off x="969010" y="3073999"/>
            <a:ext cx="332807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Estudiar de una manera más divertida. </a:t>
            </a:r>
            <a:endParaRPr sz="1600">
              <a:solidFill>
                <a:schemeClr val="dk1"/>
              </a:solidFill>
              <a:latin typeface="Calibri"/>
              <a:ea typeface="Calibri"/>
              <a:cs typeface="Calibri"/>
              <a:sym typeface="Calibri"/>
            </a:endParaRPr>
          </a:p>
        </p:txBody>
      </p:sp>
      <p:grpSp>
        <p:nvGrpSpPr>
          <p:cNvPr id="273" name="Google Shape;273;p19"/>
          <p:cNvGrpSpPr/>
          <p:nvPr/>
        </p:nvGrpSpPr>
        <p:grpSpPr>
          <a:xfrm>
            <a:off x="613661" y="3126980"/>
            <a:ext cx="140792" cy="140258"/>
            <a:chOff x="3427964" y="2244682"/>
            <a:chExt cx="225891" cy="225034"/>
          </a:xfrm>
        </p:grpSpPr>
        <p:sp>
          <p:nvSpPr>
            <p:cNvPr id="274" name="Google Shape;274;p19"/>
            <p:cNvSpPr/>
            <p:nvPr/>
          </p:nvSpPr>
          <p:spPr>
            <a:xfrm>
              <a:off x="3427964" y="2244682"/>
              <a:ext cx="225891" cy="225034"/>
            </a:xfrm>
            <a:prstGeom prst="ellipse">
              <a:avLst/>
            </a:prstGeom>
            <a:solidFill>
              <a:schemeClr val="lt1"/>
            </a:solidFill>
            <a:ln cap="flat" cmpd="sng" w="19050">
              <a:solidFill>
                <a:srgbClr val="92C2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19"/>
            <p:cNvSpPr/>
            <p:nvPr/>
          </p:nvSpPr>
          <p:spPr>
            <a:xfrm>
              <a:off x="3482167" y="2298680"/>
              <a:ext cx="117483" cy="117037"/>
            </a:xfrm>
            <a:prstGeom prst="ellipse">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76" name="Google Shape;276;p19"/>
          <p:cNvSpPr/>
          <p:nvPr/>
        </p:nvSpPr>
        <p:spPr>
          <a:xfrm>
            <a:off x="969010" y="3548476"/>
            <a:ext cx="332807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Buscar soluciones.</a:t>
            </a:r>
            <a:endParaRPr/>
          </a:p>
        </p:txBody>
      </p:sp>
      <p:grpSp>
        <p:nvGrpSpPr>
          <p:cNvPr id="277" name="Google Shape;277;p19"/>
          <p:cNvGrpSpPr/>
          <p:nvPr/>
        </p:nvGrpSpPr>
        <p:grpSpPr>
          <a:xfrm>
            <a:off x="613661" y="3601457"/>
            <a:ext cx="140792" cy="140258"/>
            <a:chOff x="3427964" y="2244682"/>
            <a:chExt cx="225891" cy="225034"/>
          </a:xfrm>
        </p:grpSpPr>
        <p:sp>
          <p:nvSpPr>
            <p:cNvPr id="278" name="Google Shape;278;p19"/>
            <p:cNvSpPr/>
            <p:nvPr/>
          </p:nvSpPr>
          <p:spPr>
            <a:xfrm>
              <a:off x="3427964" y="2244682"/>
              <a:ext cx="225891" cy="225034"/>
            </a:xfrm>
            <a:prstGeom prst="ellipse">
              <a:avLst/>
            </a:prstGeom>
            <a:solidFill>
              <a:schemeClr val="lt1"/>
            </a:solidFill>
            <a:ln cap="flat" cmpd="sng" w="19050">
              <a:solidFill>
                <a:srgbClr val="92C2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19"/>
            <p:cNvSpPr/>
            <p:nvPr/>
          </p:nvSpPr>
          <p:spPr>
            <a:xfrm>
              <a:off x="3482167" y="2298680"/>
              <a:ext cx="117483" cy="117037"/>
            </a:xfrm>
            <a:prstGeom prst="ellipse">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0" name="Google Shape;280;p19"/>
          <p:cNvSpPr/>
          <p:nvPr/>
        </p:nvSpPr>
        <p:spPr>
          <a:xfrm>
            <a:off x="969010" y="4022953"/>
            <a:ext cx="332807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El uso que se te ocurra a ti.</a:t>
            </a:r>
            <a:endParaRPr sz="1600">
              <a:solidFill>
                <a:schemeClr val="dk1"/>
              </a:solidFill>
              <a:latin typeface="Calibri"/>
              <a:ea typeface="Calibri"/>
              <a:cs typeface="Calibri"/>
              <a:sym typeface="Calibri"/>
            </a:endParaRPr>
          </a:p>
        </p:txBody>
      </p:sp>
      <p:grpSp>
        <p:nvGrpSpPr>
          <p:cNvPr id="281" name="Google Shape;281;p19"/>
          <p:cNvGrpSpPr/>
          <p:nvPr/>
        </p:nvGrpSpPr>
        <p:grpSpPr>
          <a:xfrm>
            <a:off x="613661" y="4075934"/>
            <a:ext cx="140792" cy="140258"/>
            <a:chOff x="3427964" y="2244682"/>
            <a:chExt cx="225891" cy="225034"/>
          </a:xfrm>
        </p:grpSpPr>
        <p:sp>
          <p:nvSpPr>
            <p:cNvPr id="282" name="Google Shape;282;p19"/>
            <p:cNvSpPr/>
            <p:nvPr/>
          </p:nvSpPr>
          <p:spPr>
            <a:xfrm>
              <a:off x="3427964" y="2244682"/>
              <a:ext cx="225891" cy="225034"/>
            </a:xfrm>
            <a:prstGeom prst="ellipse">
              <a:avLst/>
            </a:prstGeom>
            <a:solidFill>
              <a:schemeClr val="lt1"/>
            </a:solidFill>
            <a:ln cap="flat" cmpd="sng" w="19050">
              <a:solidFill>
                <a:srgbClr val="92C2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0" name="Google Shape;260;p19"/>
            <p:cNvSpPr/>
            <p:nvPr/>
          </p:nvSpPr>
          <p:spPr>
            <a:xfrm>
              <a:off x="3482167" y="2298680"/>
              <a:ext cx="117483" cy="117037"/>
            </a:xfrm>
            <a:prstGeom prst="ellipse">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4" name="Google Shape;74;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75" name="Google Shape;75;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MX"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MX" sz="3300">
                <a:solidFill>
                  <a:schemeClr val="lt1"/>
                </a:solidFill>
                <a:latin typeface="Arial"/>
                <a:ea typeface="Arial"/>
                <a:cs typeface="Arial"/>
                <a:sym typeface="Arial"/>
              </a:rPr>
              <a:t>DE LA SESIÓN</a:t>
            </a:r>
            <a:endParaRPr/>
          </a:p>
        </p:txBody>
      </p:sp>
      <p:pic>
        <p:nvPicPr>
          <p:cNvPr id="77" name="Google Shape;77;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78" name="Google Shape;78;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0"/>
          <p:cNvPicPr preferRelativeResize="0"/>
          <p:nvPr>
            <p:ph idx="1" type="body"/>
          </p:nvPr>
        </p:nvPicPr>
        <p:blipFill rotWithShape="1">
          <a:blip r:embed="rId3">
            <a:alphaModFix/>
          </a:blip>
          <a:srcRect b="0" l="0" r="0" t="0"/>
          <a:stretch/>
        </p:blipFill>
        <p:spPr>
          <a:xfrm>
            <a:off x="4572000" y="1489694"/>
            <a:ext cx="4103687" cy="3124127"/>
          </a:xfrm>
          <a:prstGeom prst="rect">
            <a:avLst/>
          </a:prstGeom>
          <a:noFill/>
          <a:ln>
            <a:noFill/>
          </a:ln>
        </p:spPr>
      </p:pic>
      <p:sp>
        <p:nvSpPr>
          <p:cNvPr id="289" name="Google Shape;289;p20"/>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cxnSp>
        <p:nvCxnSpPr>
          <p:cNvPr id="290" name="Google Shape;290;p20"/>
          <p:cNvCxnSpPr>
            <a:endCxn id="291" idx="0"/>
          </p:cNvCxnSpPr>
          <p:nvPr/>
        </p:nvCxnSpPr>
        <p:spPr>
          <a:xfrm flipH="1">
            <a:off x="684057" y="1445649"/>
            <a:ext cx="300" cy="2053800"/>
          </a:xfrm>
          <a:prstGeom prst="straightConnector1">
            <a:avLst/>
          </a:prstGeom>
          <a:noFill/>
          <a:ln cap="flat" cmpd="sng" w="12700">
            <a:solidFill>
              <a:srgbClr val="FF7828"/>
            </a:solidFill>
            <a:prstDash val="solid"/>
            <a:round/>
            <a:headEnd len="sm" w="sm" type="none"/>
            <a:tailEnd len="sm" w="sm" type="none"/>
          </a:ln>
        </p:spPr>
      </p:cxnSp>
      <p:grpSp>
        <p:nvGrpSpPr>
          <p:cNvPr id="292" name="Google Shape;292;p20"/>
          <p:cNvGrpSpPr/>
          <p:nvPr/>
        </p:nvGrpSpPr>
        <p:grpSpPr>
          <a:xfrm>
            <a:off x="613661" y="1441731"/>
            <a:ext cx="140792" cy="140258"/>
            <a:chOff x="3427964" y="2244682"/>
            <a:chExt cx="225891" cy="225034"/>
          </a:xfrm>
        </p:grpSpPr>
        <p:sp>
          <p:nvSpPr>
            <p:cNvPr id="293" name="Google Shape;293;p20"/>
            <p:cNvSpPr/>
            <p:nvPr/>
          </p:nvSpPr>
          <p:spPr>
            <a:xfrm>
              <a:off x="3427964" y="2244682"/>
              <a:ext cx="225891" cy="225034"/>
            </a:xfrm>
            <a:prstGeom prst="ellipse">
              <a:avLst/>
            </a:prstGeom>
            <a:solidFill>
              <a:schemeClr val="lt1"/>
            </a:solidFill>
            <a:ln cap="flat" cmpd="sng" w="19050">
              <a:solidFill>
                <a:srgbClr val="FF78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20"/>
            <p:cNvSpPr/>
            <p:nvPr/>
          </p:nvSpPr>
          <p:spPr>
            <a:xfrm>
              <a:off x="3482167" y="2298680"/>
              <a:ext cx="117483" cy="117037"/>
            </a:xfrm>
            <a:prstGeom prst="ellipse">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95" name="Google Shape;295;p20"/>
          <p:cNvSpPr txBox="1"/>
          <p:nvPr/>
        </p:nvSpPr>
        <p:spPr>
          <a:xfrm>
            <a:off x="509500" y="919076"/>
            <a:ext cx="388311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VENTAJAS DE LOS MAPAS MENTALES</a:t>
            </a:r>
            <a:endParaRPr b="1" sz="1600">
              <a:solidFill>
                <a:schemeClr val="dk1"/>
              </a:solidFill>
              <a:latin typeface="Calibri"/>
              <a:ea typeface="Calibri"/>
              <a:cs typeface="Calibri"/>
              <a:sym typeface="Calibri"/>
            </a:endParaRPr>
          </a:p>
        </p:txBody>
      </p:sp>
      <p:sp>
        <p:nvSpPr>
          <p:cNvPr id="296" name="Google Shape;296;p20"/>
          <p:cNvSpPr/>
          <p:nvPr/>
        </p:nvSpPr>
        <p:spPr>
          <a:xfrm>
            <a:off x="969010" y="1388749"/>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Reproduce cómo funciona el cerebro</a:t>
            </a:r>
            <a:endParaRPr sz="1600">
              <a:solidFill>
                <a:schemeClr val="dk1"/>
              </a:solidFill>
              <a:latin typeface="Calibri"/>
              <a:ea typeface="Calibri"/>
              <a:cs typeface="Calibri"/>
              <a:sym typeface="Calibri"/>
            </a:endParaRPr>
          </a:p>
        </p:txBody>
      </p:sp>
      <p:sp>
        <p:nvSpPr>
          <p:cNvPr id="297" name="Google Shape;297;p20"/>
          <p:cNvSpPr/>
          <p:nvPr/>
        </p:nvSpPr>
        <p:spPr>
          <a:xfrm>
            <a:off x="969010" y="1800293"/>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Permite agrupar conceptos</a:t>
            </a:r>
            <a:endParaRPr sz="1600">
              <a:solidFill>
                <a:schemeClr val="dk1"/>
              </a:solidFill>
              <a:latin typeface="Calibri"/>
              <a:ea typeface="Calibri"/>
              <a:cs typeface="Calibri"/>
              <a:sym typeface="Calibri"/>
            </a:endParaRPr>
          </a:p>
        </p:txBody>
      </p:sp>
      <p:grpSp>
        <p:nvGrpSpPr>
          <p:cNvPr id="298" name="Google Shape;298;p20"/>
          <p:cNvGrpSpPr/>
          <p:nvPr/>
        </p:nvGrpSpPr>
        <p:grpSpPr>
          <a:xfrm>
            <a:off x="613661" y="1855870"/>
            <a:ext cx="140792" cy="140258"/>
            <a:chOff x="3427964" y="2244682"/>
            <a:chExt cx="225891" cy="225034"/>
          </a:xfrm>
        </p:grpSpPr>
        <p:sp>
          <p:nvSpPr>
            <p:cNvPr id="299" name="Google Shape;299;p20"/>
            <p:cNvSpPr/>
            <p:nvPr/>
          </p:nvSpPr>
          <p:spPr>
            <a:xfrm>
              <a:off x="3427964" y="2244682"/>
              <a:ext cx="225891" cy="225034"/>
            </a:xfrm>
            <a:prstGeom prst="ellipse">
              <a:avLst/>
            </a:prstGeom>
            <a:solidFill>
              <a:schemeClr val="lt1"/>
            </a:solidFill>
            <a:ln cap="flat" cmpd="sng" w="19050">
              <a:solidFill>
                <a:srgbClr val="FF78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0" name="Google Shape;300;p20"/>
            <p:cNvSpPr/>
            <p:nvPr/>
          </p:nvSpPr>
          <p:spPr>
            <a:xfrm>
              <a:off x="3482167" y="2298680"/>
              <a:ext cx="117483" cy="117037"/>
            </a:xfrm>
            <a:prstGeom prst="ellipse">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01" name="Google Shape;301;p20"/>
          <p:cNvSpPr/>
          <p:nvPr/>
        </p:nvSpPr>
        <p:spPr>
          <a:xfrm>
            <a:off x="969010" y="2211837"/>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Se recuerda mejor</a:t>
            </a:r>
            <a:endParaRPr sz="1600">
              <a:solidFill>
                <a:schemeClr val="dk1"/>
              </a:solidFill>
              <a:latin typeface="Calibri"/>
              <a:ea typeface="Calibri"/>
              <a:cs typeface="Calibri"/>
              <a:sym typeface="Calibri"/>
            </a:endParaRPr>
          </a:p>
        </p:txBody>
      </p:sp>
      <p:grpSp>
        <p:nvGrpSpPr>
          <p:cNvPr id="302" name="Google Shape;302;p20"/>
          <p:cNvGrpSpPr/>
          <p:nvPr/>
        </p:nvGrpSpPr>
        <p:grpSpPr>
          <a:xfrm>
            <a:off x="613661" y="2270009"/>
            <a:ext cx="140792" cy="140258"/>
            <a:chOff x="3427964" y="2244682"/>
            <a:chExt cx="225891" cy="225034"/>
          </a:xfrm>
        </p:grpSpPr>
        <p:sp>
          <p:nvSpPr>
            <p:cNvPr id="303" name="Google Shape;303;p20"/>
            <p:cNvSpPr/>
            <p:nvPr/>
          </p:nvSpPr>
          <p:spPr>
            <a:xfrm>
              <a:off x="3427964" y="2244682"/>
              <a:ext cx="225891" cy="225034"/>
            </a:xfrm>
            <a:prstGeom prst="ellipse">
              <a:avLst/>
            </a:prstGeom>
            <a:solidFill>
              <a:schemeClr val="lt1"/>
            </a:solidFill>
            <a:ln cap="flat" cmpd="sng" w="19050">
              <a:solidFill>
                <a:srgbClr val="FF78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4" name="Google Shape;304;p20"/>
            <p:cNvSpPr/>
            <p:nvPr/>
          </p:nvSpPr>
          <p:spPr>
            <a:xfrm>
              <a:off x="3482167" y="2298680"/>
              <a:ext cx="117483" cy="117037"/>
            </a:xfrm>
            <a:prstGeom prst="ellipse">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05" name="Google Shape;305;p20"/>
          <p:cNvSpPr/>
          <p:nvPr/>
        </p:nvSpPr>
        <p:spPr>
          <a:xfrm>
            <a:off x="969010" y="2623381"/>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Descubre conexiones</a:t>
            </a:r>
            <a:endParaRPr/>
          </a:p>
        </p:txBody>
      </p:sp>
      <p:grpSp>
        <p:nvGrpSpPr>
          <p:cNvPr id="306" name="Google Shape;306;p20"/>
          <p:cNvGrpSpPr/>
          <p:nvPr/>
        </p:nvGrpSpPr>
        <p:grpSpPr>
          <a:xfrm>
            <a:off x="613661" y="2684148"/>
            <a:ext cx="140792" cy="140258"/>
            <a:chOff x="3427964" y="2244682"/>
            <a:chExt cx="225891" cy="225034"/>
          </a:xfrm>
        </p:grpSpPr>
        <p:sp>
          <p:nvSpPr>
            <p:cNvPr id="307" name="Google Shape;307;p20"/>
            <p:cNvSpPr/>
            <p:nvPr/>
          </p:nvSpPr>
          <p:spPr>
            <a:xfrm>
              <a:off x="3427964" y="2244682"/>
              <a:ext cx="225891" cy="225034"/>
            </a:xfrm>
            <a:prstGeom prst="ellipse">
              <a:avLst/>
            </a:prstGeom>
            <a:solidFill>
              <a:schemeClr val="lt1"/>
            </a:solidFill>
            <a:ln cap="flat" cmpd="sng" w="19050">
              <a:solidFill>
                <a:srgbClr val="FF78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20"/>
            <p:cNvSpPr/>
            <p:nvPr/>
          </p:nvSpPr>
          <p:spPr>
            <a:xfrm>
              <a:off x="3482167" y="2298680"/>
              <a:ext cx="117483" cy="117037"/>
            </a:xfrm>
            <a:prstGeom prst="ellipse">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09" name="Google Shape;309;p20"/>
          <p:cNvSpPr/>
          <p:nvPr/>
        </p:nvSpPr>
        <p:spPr>
          <a:xfrm>
            <a:off x="969010" y="3034925"/>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Organizan temas complejos</a:t>
            </a:r>
            <a:endParaRPr/>
          </a:p>
        </p:txBody>
      </p:sp>
      <p:grpSp>
        <p:nvGrpSpPr>
          <p:cNvPr id="310" name="Google Shape;310;p20"/>
          <p:cNvGrpSpPr/>
          <p:nvPr/>
        </p:nvGrpSpPr>
        <p:grpSpPr>
          <a:xfrm>
            <a:off x="613661" y="3098287"/>
            <a:ext cx="140792" cy="140258"/>
            <a:chOff x="3427964" y="2244682"/>
            <a:chExt cx="225891" cy="225034"/>
          </a:xfrm>
        </p:grpSpPr>
        <p:sp>
          <p:nvSpPr>
            <p:cNvPr id="311" name="Google Shape;311;p20"/>
            <p:cNvSpPr/>
            <p:nvPr/>
          </p:nvSpPr>
          <p:spPr>
            <a:xfrm>
              <a:off x="3427964" y="2244682"/>
              <a:ext cx="225891" cy="225034"/>
            </a:xfrm>
            <a:prstGeom prst="ellipse">
              <a:avLst/>
            </a:prstGeom>
            <a:solidFill>
              <a:schemeClr val="lt1"/>
            </a:solidFill>
            <a:ln cap="flat" cmpd="sng" w="19050">
              <a:solidFill>
                <a:srgbClr val="FF78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20"/>
            <p:cNvSpPr/>
            <p:nvPr/>
          </p:nvSpPr>
          <p:spPr>
            <a:xfrm>
              <a:off x="3482167" y="2298680"/>
              <a:ext cx="117483" cy="117037"/>
            </a:xfrm>
            <a:prstGeom prst="ellipse">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3" name="Google Shape;313;p20"/>
          <p:cNvSpPr/>
          <p:nvPr/>
        </p:nvSpPr>
        <p:spPr>
          <a:xfrm>
            <a:off x="969010" y="3446468"/>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Visión global y detallada</a:t>
            </a:r>
            <a:endParaRPr/>
          </a:p>
        </p:txBody>
      </p:sp>
      <p:grpSp>
        <p:nvGrpSpPr>
          <p:cNvPr id="314" name="Google Shape;314;p20"/>
          <p:cNvGrpSpPr/>
          <p:nvPr/>
        </p:nvGrpSpPr>
        <p:grpSpPr>
          <a:xfrm>
            <a:off x="613661" y="3499449"/>
            <a:ext cx="140792" cy="140258"/>
            <a:chOff x="3427964" y="2244682"/>
            <a:chExt cx="225891" cy="225034"/>
          </a:xfrm>
        </p:grpSpPr>
        <p:sp>
          <p:nvSpPr>
            <p:cNvPr id="291" name="Google Shape;291;p20"/>
            <p:cNvSpPr/>
            <p:nvPr/>
          </p:nvSpPr>
          <p:spPr>
            <a:xfrm>
              <a:off x="3427964" y="2244682"/>
              <a:ext cx="225891" cy="225034"/>
            </a:xfrm>
            <a:prstGeom prst="ellipse">
              <a:avLst/>
            </a:prstGeom>
            <a:solidFill>
              <a:schemeClr val="lt1"/>
            </a:solidFill>
            <a:ln cap="flat" cmpd="sng" w="19050">
              <a:solidFill>
                <a:srgbClr val="FF78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20"/>
            <p:cNvSpPr/>
            <p:nvPr/>
          </p:nvSpPr>
          <p:spPr>
            <a:xfrm>
              <a:off x="3482167" y="2298680"/>
              <a:ext cx="117483" cy="117037"/>
            </a:xfrm>
            <a:prstGeom prst="ellipse">
              <a:avLst/>
            </a:prstGeom>
            <a:solidFill>
              <a:srgbClr val="FF7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mapa-mental-concentrarse-tdah.jpg" id="321" name="Google Shape;321;p21"/>
          <p:cNvPicPr preferRelativeResize="0"/>
          <p:nvPr/>
        </p:nvPicPr>
        <p:blipFill rotWithShape="1">
          <a:blip r:embed="rId3">
            <a:alphaModFix/>
          </a:blip>
          <a:srcRect b="0" l="0" r="0" t="0"/>
          <a:stretch/>
        </p:blipFill>
        <p:spPr>
          <a:xfrm>
            <a:off x="2014208" y="1393314"/>
            <a:ext cx="5115584" cy="3731817"/>
          </a:xfrm>
          <a:prstGeom prst="rect">
            <a:avLst/>
          </a:prstGeom>
          <a:noFill/>
          <a:ln>
            <a:noFill/>
          </a:ln>
        </p:spPr>
      </p:pic>
      <p:sp>
        <p:nvSpPr>
          <p:cNvPr id="322" name="Google Shape;322;p21"/>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
        <p:nvSpPr>
          <p:cNvPr id="323" name="Google Shape;323;p21"/>
          <p:cNvSpPr txBox="1"/>
          <p:nvPr/>
        </p:nvSpPr>
        <p:spPr>
          <a:xfrm>
            <a:off x="509500" y="919076"/>
            <a:ext cx="388311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HACER VISIBLES LOS PENSAMIENTOS</a:t>
            </a:r>
            <a:endParaRPr b="1" sz="16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mapa-mental-concentrarse-tdah.jpg" id="328" name="Google Shape;328;p22"/>
          <p:cNvPicPr preferRelativeResize="0"/>
          <p:nvPr/>
        </p:nvPicPr>
        <p:blipFill rotWithShape="1">
          <a:blip r:embed="rId3">
            <a:alphaModFix/>
          </a:blip>
          <a:srcRect b="0" l="0" r="0" t="0"/>
          <a:stretch/>
        </p:blipFill>
        <p:spPr>
          <a:xfrm>
            <a:off x="4392612" y="1308222"/>
            <a:ext cx="4283075" cy="3124501"/>
          </a:xfrm>
          <a:prstGeom prst="rect">
            <a:avLst/>
          </a:prstGeom>
          <a:noFill/>
          <a:ln>
            <a:noFill/>
          </a:ln>
        </p:spPr>
      </p:pic>
      <p:sp>
        <p:nvSpPr>
          <p:cNvPr id="329" name="Google Shape;329;p22"/>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LA TÉCNICA DE LOS MAPAS MENTALES</a:t>
            </a:r>
            <a:endParaRPr/>
          </a:p>
        </p:txBody>
      </p:sp>
      <p:sp>
        <p:nvSpPr>
          <p:cNvPr id="330" name="Google Shape;330;p22"/>
          <p:cNvSpPr txBox="1"/>
          <p:nvPr/>
        </p:nvSpPr>
        <p:spPr>
          <a:xfrm>
            <a:off x="509500" y="919076"/>
            <a:ext cx="3883113" cy="5693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CÓMO SE ELABORAN</a:t>
            </a:r>
            <a:endParaRPr/>
          </a:p>
          <a:p>
            <a:pPr indent="0" lvl="0" marL="0" marR="0" rtl="0" algn="l">
              <a:spcBef>
                <a:spcPts val="600"/>
              </a:spcBef>
              <a:spcAft>
                <a:spcPts val="0"/>
              </a:spcAft>
              <a:buClr>
                <a:schemeClr val="dk1"/>
              </a:buClr>
              <a:buSzPts val="1600"/>
              <a:buFont typeface="Calibri"/>
              <a:buNone/>
            </a:pPr>
            <a:r>
              <a:rPr lang="es-MX" sz="1600">
                <a:solidFill>
                  <a:schemeClr val="dk1"/>
                </a:solidFill>
                <a:latin typeface="Calibri"/>
                <a:ea typeface="Calibri"/>
                <a:cs typeface="Calibri"/>
                <a:sym typeface="Calibri"/>
              </a:rPr>
              <a:t>Para hacer un mapa mental necesitas:</a:t>
            </a:r>
            <a:endParaRPr/>
          </a:p>
        </p:txBody>
      </p:sp>
      <p:cxnSp>
        <p:nvCxnSpPr>
          <p:cNvPr id="331" name="Google Shape;331;p22"/>
          <p:cNvCxnSpPr>
            <a:endCxn id="332" idx="0"/>
          </p:cNvCxnSpPr>
          <p:nvPr/>
        </p:nvCxnSpPr>
        <p:spPr>
          <a:xfrm flipH="1">
            <a:off x="684057" y="1825859"/>
            <a:ext cx="300" cy="1313400"/>
          </a:xfrm>
          <a:prstGeom prst="straightConnector1">
            <a:avLst/>
          </a:prstGeom>
          <a:noFill/>
          <a:ln cap="flat" cmpd="sng" w="12700">
            <a:solidFill>
              <a:srgbClr val="EE4639"/>
            </a:solidFill>
            <a:prstDash val="solid"/>
            <a:round/>
            <a:headEnd len="sm" w="sm" type="none"/>
            <a:tailEnd len="sm" w="sm" type="none"/>
          </a:ln>
        </p:spPr>
      </p:cxnSp>
      <p:grpSp>
        <p:nvGrpSpPr>
          <p:cNvPr id="333" name="Google Shape;333;p22"/>
          <p:cNvGrpSpPr/>
          <p:nvPr/>
        </p:nvGrpSpPr>
        <p:grpSpPr>
          <a:xfrm>
            <a:off x="613661" y="1822075"/>
            <a:ext cx="140792" cy="140258"/>
            <a:chOff x="3427964" y="2244682"/>
            <a:chExt cx="225891" cy="225034"/>
          </a:xfrm>
        </p:grpSpPr>
        <p:sp>
          <p:nvSpPr>
            <p:cNvPr id="334" name="Google Shape;334;p22"/>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5" name="Google Shape;335;p22"/>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6" name="Google Shape;336;p22"/>
          <p:cNvSpPr/>
          <p:nvPr/>
        </p:nvSpPr>
        <p:spPr>
          <a:xfrm>
            <a:off x="969010" y="1769093"/>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Una hoja en blanco.</a:t>
            </a:r>
            <a:endParaRPr sz="1600">
              <a:solidFill>
                <a:schemeClr val="dk1"/>
              </a:solidFill>
              <a:latin typeface="Calibri"/>
              <a:ea typeface="Calibri"/>
              <a:cs typeface="Calibri"/>
              <a:sym typeface="Calibri"/>
            </a:endParaRPr>
          </a:p>
        </p:txBody>
      </p:sp>
      <p:grpSp>
        <p:nvGrpSpPr>
          <p:cNvPr id="337" name="Google Shape;337;p22"/>
          <p:cNvGrpSpPr/>
          <p:nvPr/>
        </p:nvGrpSpPr>
        <p:grpSpPr>
          <a:xfrm>
            <a:off x="613661" y="2225815"/>
            <a:ext cx="140792" cy="140258"/>
            <a:chOff x="3427964" y="2244682"/>
            <a:chExt cx="225891" cy="225034"/>
          </a:xfrm>
        </p:grpSpPr>
        <p:sp>
          <p:nvSpPr>
            <p:cNvPr id="338" name="Google Shape;338;p22"/>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22"/>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40" name="Google Shape;340;p22"/>
          <p:cNvSpPr/>
          <p:nvPr/>
        </p:nvSpPr>
        <p:spPr>
          <a:xfrm>
            <a:off x="969010" y="2172833"/>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Plumones o lápices de colores.</a:t>
            </a:r>
            <a:endParaRPr/>
          </a:p>
        </p:txBody>
      </p:sp>
      <p:grpSp>
        <p:nvGrpSpPr>
          <p:cNvPr id="341" name="Google Shape;341;p22"/>
          <p:cNvGrpSpPr/>
          <p:nvPr/>
        </p:nvGrpSpPr>
        <p:grpSpPr>
          <a:xfrm>
            <a:off x="613661" y="2682537"/>
            <a:ext cx="140792" cy="140258"/>
            <a:chOff x="3427964" y="2244682"/>
            <a:chExt cx="225891" cy="225034"/>
          </a:xfrm>
        </p:grpSpPr>
        <p:sp>
          <p:nvSpPr>
            <p:cNvPr id="342" name="Google Shape;342;p22"/>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3" name="Google Shape;343;p22"/>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44" name="Google Shape;344;p22"/>
          <p:cNvSpPr/>
          <p:nvPr/>
        </p:nvSpPr>
        <p:spPr>
          <a:xfrm>
            <a:off x="969010" y="2629555"/>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Nuestro cerebro irradiante.</a:t>
            </a:r>
            <a:endParaRPr sz="1600">
              <a:solidFill>
                <a:schemeClr val="dk1"/>
              </a:solidFill>
              <a:latin typeface="Calibri"/>
              <a:ea typeface="Calibri"/>
              <a:cs typeface="Calibri"/>
              <a:sym typeface="Calibri"/>
            </a:endParaRPr>
          </a:p>
        </p:txBody>
      </p:sp>
      <p:grpSp>
        <p:nvGrpSpPr>
          <p:cNvPr id="345" name="Google Shape;345;p22"/>
          <p:cNvGrpSpPr/>
          <p:nvPr/>
        </p:nvGrpSpPr>
        <p:grpSpPr>
          <a:xfrm>
            <a:off x="613661" y="3139259"/>
            <a:ext cx="140792" cy="140258"/>
            <a:chOff x="3427964" y="2244682"/>
            <a:chExt cx="225891" cy="225034"/>
          </a:xfrm>
        </p:grpSpPr>
        <p:sp>
          <p:nvSpPr>
            <p:cNvPr id="332" name="Google Shape;332;p22"/>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 name="Google Shape;346;p22"/>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47" name="Google Shape;347;p22"/>
          <p:cNvSpPr/>
          <p:nvPr/>
        </p:nvSpPr>
        <p:spPr>
          <a:xfrm>
            <a:off x="969010" y="3086277"/>
            <a:ext cx="329999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Mucha imaginación.</a:t>
            </a:r>
            <a:endParaRPr sz="16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MX" sz="1400">
                <a:solidFill>
                  <a:srgbClr val="00B1C3"/>
                </a:solidFill>
                <a:latin typeface="Calibri"/>
                <a:ea typeface="Calibri"/>
                <a:cs typeface="Calibri"/>
                <a:sym typeface="Calibri"/>
              </a:rPr>
              <a:t>ACTIVIDAD</a:t>
            </a:r>
            <a:endParaRPr b="1" sz="1600">
              <a:solidFill>
                <a:srgbClr val="00B1C3"/>
              </a:solidFill>
              <a:latin typeface="Calibri"/>
              <a:ea typeface="Calibri"/>
              <a:cs typeface="Calibri"/>
              <a:sym typeface="Calibri"/>
            </a:endParaRPr>
          </a:p>
        </p:txBody>
      </p:sp>
      <p:grpSp>
        <p:nvGrpSpPr>
          <p:cNvPr id="354" name="Google Shape;354;p23"/>
          <p:cNvGrpSpPr/>
          <p:nvPr/>
        </p:nvGrpSpPr>
        <p:grpSpPr>
          <a:xfrm>
            <a:off x="514858" y="499074"/>
            <a:ext cx="131794" cy="132296"/>
            <a:chOff x="511902" y="912279"/>
            <a:chExt cx="281320" cy="282391"/>
          </a:xfrm>
        </p:grpSpPr>
        <p:sp>
          <p:nvSpPr>
            <p:cNvPr id="355" name="Google Shape;355;p23"/>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6" name="Google Shape;356;p23"/>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357" name="Google Shape;357;p23"/>
          <p:cNvSpPr/>
          <p:nvPr/>
        </p:nvSpPr>
        <p:spPr>
          <a:xfrm>
            <a:off x="503238" y="912813"/>
            <a:ext cx="81724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23"/>
          <p:cNvSpPr/>
          <p:nvPr/>
        </p:nvSpPr>
        <p:spPr>
          <a:xfrm>
            <a:off x="684214" y="1245204"/>
            <a:ext cx="3887786" cy="350737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400">
                <a:solidFill>
                  <a:schemeClr val="dk1"/>
                </a:solidFill>
                <a:latin typeface="Calibri"/>
                <a:ea typeface="Calibri"/>
                <a:cs typeface="Calibri"/>
                <a:sym typeface="Calibri"/>
              </a:rPr>
              <a:t>DISEÑANDO UN MAPA MENTAL</a:t>
            </a:r>
            <a:endParaRPr/>
          </a:p>
          <a:p>
            <a:pPr indent="-185738" lvl="0" marL="185738" marR="0" rtl="0" algn="l">
              <a:spcBef>
                <a:spcPts val="0"/>
              </a:spcBef>
              <a:spcAft>
                <a:spcPts val="0"/>
              </a:spcAft>
              <a:buClr>
                <a:schemeClr val="dk1"/>
              </a:buClr>
              <a:buSzPts val="1400"/>
              <a:buFont typeface="Arial"/>
              <a:buChar char="•"/>
            </a:pPr>
            <a:r>
              <a:rPr lang="es-MX" sz="1400">
                <a:solidFill>
                  <a:schemeClr val="dk1"/>
                </a:solidFill>
                <a:latin typeface="Calibri"/>
                <a:ea typeface="Calibri"/>
                <a:cs typeface="Calibri"/>
                <a:sym typeface="Calibri"/>
              </a:rPr>
              <a:t>Para saber como elaborar un mapa mental aplicaremos el método Aprende Haciendo. Formamos equipos y crearemos un Mapa mental con el siguiente tema: Cómo desarrollar mi creatividad. </a:t>
            </a:r>
            <a:endParaRPr/>
          </a:p>
          <a:p>
            <a:pPr indent="0" lvl="0" marL="0" marR="0" rtl="0" algn="l">
              <a:spcBef>
                <a:spcPts val="0"/>
              </a:spcBef>
              <a:spcAft>
                <a:spcPts val="0"/>
              </a:spcAft>
              <a:buNone/>
            </a:pPr>
            <a:r>
              <a:rPr b="1" lang="es-MX" sz="1400">
                <a:solidFill>
                  <a:schemeClr val="dk1"/>
                </a:solidFill>
                <a:latin typeface="Calibri"/>
                <a:ea typeface="Calibri"/>
                <a:cs typeface="Calibri"/>
                <a:sym typeface="Calibri"/>
              </a:rPr>
              <a:t>¡Manos a la obra y a divertirse!</a:t>
            </a:r>
            <a:endParaRPr/>
          </a:p>
          <a:p>
            <a:pPr indent="-96838" lvl="0" marL="185738"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400"/>
              <a:buFont typeface="Arial"/>
              <a:buChar char="•"/>
            </a:pPr>
            <a:r>
              <a:rPr lang="es-MX" sz="1400">
                <a:solidFill>
                  <a:schemeClr val="dk1"/>
                </a:solidFill>
                <a:latin typeface="Calibri"/>
                <a:ea typeface="Calibri"/>
                <a:cs typeface="Calibri"/>
                <a:sym typeface="Calibri"/>
              </a:rPr>
              <a:t>Conformar grupos de 5 o 6 integrantes</a:t>
            </a:r>
            <a:endParaRPr/>
          </a:p>
          <a:p>
            <a:pPr indent="-185738" lvl="0" marL="185738" marR="0" rtl="0" algn="l">
              <a:spcBef>
                <a:spcPts val="0"/>
              </a:spcBef>
              <a:spcAft>
                <a:spcPts val="0"/>
              </a:spcAft>
              <a:buClr>
                <a:schemeClr val="dk1"/>
              </a:buClr>
              <a:buSzPts val="1400"/>
              <a:buFont typeface="Arial"/>
              <a:buChar char="•"/>
            </a:pPr>
            <a:r>
              <a:rPr b="1" lang="es-MX" sz="1400">
                <a:solidFill>
                  <a:schemeClr val="dk1"/>
                </a:solidFill>
                <a:latin typeface="Calibri"/>
                <a:ea typeface="Calibri"/>
                <a:cs typeface="Calibri"/>
                <a:sym typeface="Calibri"/>
              </a:rPr>
              <a:t>Duración: </a:t>
            </a:r>
            <a:r>
              <a:rPr lang="es-MX" sz="1400">
                <a:solidFill>
                  <a:schemeClr val="dk1"/>
                </a:solidFill>
                <a:latin typeface="Calibri"/>
                <a:ea typeface="Calibri"/>
                <a:cs typeface="Calibri"/>
                <a:sym typeface="Calibri"/>
              </a:rPr>
              <a:t>30 minutos para “elaborarlo”</a:t>
            </a:r>
            <a:endParaRPr/>
          </a:p>
          <a:p>
            <a:pPr indent="-185738" lvl="0" marL="185738" marR="0" rtl="0" algn="l">
              <a:spcBef>
                <a:spcPts val="0"/>
              </a:spcBef>
              <a:spcAft>
                <a:spcPts val="0"/>
              </a:spcAft>
              <a:buClr>
                <a:schemeClr val="dk1"/>
              </a:buClr>
              <a:buSzPts val="1400"/>
              <a:buFont typeface="Arial"/>
              <a:buChar char="•"/>
            </a:pPr>
            <a:r>
              <a:rPr b="1" lang="es-MX" sz="1400">
                <a:solidFill>
                  <a:schemeClr val="dk1"/>
                </a:solidFill>
                <a:latin typeface="Calibri"/>
                <a:ea typeface="Calibri"/>
                <a:cs typeface="Calibri"/>
                <a:sym typeface="Calibri"/>
              </a:rPr>
              <a:t>Materiales: </a:t>
            </a:r>
            <a:r>
              <a:rPr lang="es-MX" sz="1400">
                <a:solidFill>
                  <a:schemeClr val="dk1"/>
                </a:solidFill>
                <a:latin typeface="Calibri"/>
                <a:ea typeface="Calibri"/>
                <a:cs typeface="Calibri"/>
                <a:sym typeface="Calibri"/>
              </a:rPr>
              <a:t>Papelógrafos, colores y plumones</a:t>
            </a:r>
            <a:endParaRPr/>
          </a:p>
          <a:p>
            <a:pPr indent="-185738" lvl="0" marL="185738" marR="0" rtl="0" algn="l">
              <a:spcBef>
                <a:spcPts val="0"/>
              </a:spcBef>
              <a:spcAft>
                <a:spcPts val="0"/>
              </a:spcAft>
              <a:buClr>
                <a:schemeClr val="dk1"/>
              </a:buClr>
              <a:buSzPts val="1400"/>
              <a:buFont typeface="Arial"/>
              <a:buChar char="•"/>
            </a:pPr>
            <a:r>
              <a:rPr b="1" lang="es-MX" sz="1400">
                <a:solidFill>
                  <a:schemeClr val="dk1"/>
                </a:solidFill>
                <a:latin typeface="Calibri"/>
                <a:ea typeface="Calibri"/>
                <a:cs typeface="Calibri"/>
                <a:sym typeface="Calibri"/>
              </a:rPr>
              <a:t>Criterios de evaluación: </a:t>
            </a:r>
            <a:r>
              <a:rPr lang="es-MX" sz="1400">
                <a:solidFill>
                  <a:schemeClr val="dk1"/>
                </a:solidFill>
                <a:latin typeface="Calibri"/>
                <a:ea typeface="Calibri"/>
                <a:cs typeface="Calibri"/>
                <a:sym typeface="Calibri"/>
              </a:rPr>
              <a:t>Aplicación de los principios básicos del mapa mental: palabras cortas, imágenes, colores y muchas conexiones.</a:t>
            </a:r>
            <a:endParaRPr/>
          </a:p>
          <a:p>
            <a:pPr indent="-96838" lvl="0" marL="185738"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0" lvl="0" marL="0" marR="0" rtl="0" algn="l">
              <a:lnSpc>
                <a:spcPct val="120000"/>
              </a:lnSpc>
              <a:spcBef>
                <a:spcPts val="0"/>
              </a:spcBef>
              <a:spcAft>
                <a:spcPts val="0"/>
              </a:spcAft>
              <a:buNone/>
            </a:pPr>
            <a:r>
              <a:t/>
            </a:r>
            <a:endParaRPr sz="1600">
              <a:solidFill>
                <a:srgbClr val="000000"/>
              </a:solidFill>
              <a:latin typeface="Calibri"/>
              <a:ea typeface="Calibri"/>
              <a:cs typeface="Calibri"/>
              <a:sym typeface="Calibri"/>
            </a:endParaRPr>
          </a:p>
        </p:txBody>
      </p:sp>
      <p:pic>
        <p:nvPicPr>
          <p:cNvPr id="359" name="Google Shape;359;p23"/>
          <p:cNvPicPr preferRelativeResize="0"/>
          <p:nvPr/>
        </p:nvPicPr>
        <p:blipFill rotWithShape="1">
          <a:blip r:embed="rId4">
            <a:alphaModFix/>
          </a:blip>
          <a:srcRect b="0" l="0" r="0" t="0"/>
          <a:stretch/>
        </p:blipFill>
        <p:spPr>
          <a:xfrm>
            <a:off x="5156200" y="1562100"/>
            <a:ext cx="3330738" cy="24695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24"/>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EL DIAGRAMA</a:t>
            </a:r>
            <a:br>
              <a:rPr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DE ISHIKAWA</a:t>
            </a:r>
            <a:endParaRPr/>
          </a:p>
        </p:txBody>
      </p:sp>
      <p:pic>
        <p:nvPicPr>
          <p:cNvPr id="367" name="Google Shape;367;p2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DIAGRAMA DE ISHIKAWA</a:t>
            </a:r>
            <a:endParaRPr/>
          </a:p>
        </p:txBody>
      </p:sp>
      <p:sp>
        <p:nvSpPr>
          <p:cNvPr id="373" name="Google Shape;373;p25"/>
          <p:cNvSpPr txBox="1"/>
          <p:nvPr/>
        </p:nvSpPr>
        <p:spPr>
          <a:xfrm>
            <a:off x="509500" y="919076"/>
            <a:ext cx="7917527" cy="10156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DIAGRAMA DE ISHIKAWA</a:t>
            </a:r>
            <a:endParaRPr/>
          </a:p>
          <a:p>
            <a:pPr indent="-185738" lvl="0" marL="185738" marR="0" rtl="0" algn="l">
              <a:lnSpc>
                <a:spcPct val="100000"/>
              </a:lnSpc>
              <a:spcBef>
                <a:spcPts val="600"/>
              </a:spcBef>
              <a:spcAft>
                <a:spcPts val="0"/>
              </a:spcAft>
              <a:buClr>
                <a:schemeClr val="dk1"/>
              </a:buClr>
              <a:buSzPts val="1500"/>
              <a:buFont typeface="Arial"/>
              <a:buChar char="•"/>
            </a:pPr>
            <a:r>
              <a:rPr lang="es-MX" sz="1500">
                <a:solidFill>
                  <a:schemeClr val="dk1"/>
                </a:solidFill>
                <a:latin typeface="Calibri"/>
                <a:ea typeface="Calibri"/>
                <a:cs typeface="Calibri"/>
                <a:sym typeface="Calibri"/>
              </a:rPr>
              <a:t>Técnica que </a:t>
            </a:r>
            <a:r>
              <a:rPr b="1" lang="es-MX" sz="1500">
                <a:solidFill>
                  <a:schemeClr val="dk1"/>
                </a:solidFill>
                <a:latin typeface="Calibri"/>
                <a:ea typeface="Calibri"/>
                <a:cs typeface="Calibri"/>
                <a:sym typeface="Calibri"/>
              </a:rPr>
              <a:t>nos permite identificar las causas de un problema.</a:t>
            </a:r>
            <a:endParaRPr/>
          </a:p>
          <a:p>
            <a:pPr indent="-185738" lvl="0" marL="185738" marR="0" rtl="0" algn="l">
              <a:lnSpc>
                <a:spcPct val="100000"/>
              </a:lnSpc>
              <a:spcBef>
                <a:spcPts val="0"/>
              </a:spcBef>
              <a:spcAft>
                <a:spcPts val="0"/>
              </a:spcAft>
              <a:buClr>
                <a:schemeClr val="dk1"/>
              </a:buClr>
              <a:buSzPts val="1500"/>
              <a:buFont typeface="Arial"/>
              <a:buChar char="•"/>
            </a:pPr>
            <a:r>
              <a:rPr lang="es-MX" sz="1500">
                <a:solidFill>
                  <a:schemeClr val="dk1"/>
                </a:solidFill>
                <a:latin typeface="Calibri"/>
                <a:ea typeface="Calibri"/>
                <a:cs typeface="Calibri"/>
                <a:sym typeface="Calibri"/>
              </a:rPr>
              <a:t>Fue creada por el Dr. Kaoru Ishikawa en 1943.</a:t>
            </a:r>
            <a:endParaRPr/>
          </a:p>
          <a:p>
            <a:pPr indent="-185738" lvl="0" marL="185738" marR="0" rtl="0" algn="l">
              <a:lnSpc>
                <a:spcPct val="100000"/>
              </a:lnSpc>
              <a:spcBef>
                <a:spcPts val="0"/>
              </a:spcBef>
              <a:spcAft>
                <a:spcPts val="0"/>
              </a:spcAft>
              <a:buClr>
                <a:schemeClr val="dk1"/>
              </a:buClr>
              <a:buSzPts val="1500"/>
              <a:buFont typeface="Arial"/>
              <a:buChar char="•"/>
            </a:pPr>
            <a:r>
              <a:rPr lang="es-MX" sz="1500">
                <a:solidFill>
                  <a:schemeClr val="dk1"/>
                </a:solidFill>
                <a:latin typeface="Calibri"/>
                <a:ea typeface="Calibri"/>
                <a:cs typeface="Calibri"/>
                <a:sym typeface="Calibri"/>
              </a:rPr>
              <a:t>También se le conoce como diagrama de causa-efecto o de espina de pescado por su forma gráfica.</a:t>
            </a:r>
            <a:endParaRPr/>
          </a:p>
        </p:txBody>
      </p:sp>
      <p:grpSp>
        <p:nvGrpSpPr>
          <p:cNvPr id="374" name="Google Shape;374;p25"/>
          <p:cNvGrpSpPr/>
          <p:nvPr/>
        </p:nvGrpSpPr>
        <p:grpSpPr>
          <a:xfrm>
            <a:off x="2165403" y="2140731"/>
            <a:ext cx="5171969" cy="3070205"/>
            <a:chOff x="2371831" y="2313748"/>
            <a:chExt cx="4880510" cy="2897188"/>
          </a:xfrm>
        </p:grpSpPr>
        <p:pic>
          <p:nvPicPr>
            <p:cNvPr id="375" name="Google Shape;375;p25"/>
            <p:cNvPicPr preferRelativeResize="0"/>
            <p:nvPr/>
          </p:nvPicPr>
          <p:blipFill rotWithShape="1">
            <a:blip r:embed="rId3">
              <a:alphaModFix/>
            </a:blip>
            <a:srcRect b="0" l="0" r="0" t="0"/>
            <a:stretch/>
          </p:blipFill>
          <p:spPr>
            <a:xfrm>
              <a:off x="2371831" y="2313748"/>
              <a:ext cx="4218265" cy="2897188"/>
            </a:xfrm>
            <a:prstGeom prst="rect">
              <a:avLst/>
            </a:prstGeom>
            <a:noFill/>
            <a:ln>
              <a:noFill/>
            </a:ln>
          </p:spPr>
        </p:pic>
        <p:cxnSp>
          <p:nvCxnSpPr>
            <p:cNvPr id="376" name="Google Shape;376;p25"/>
            <p:cNvCxnSpPr/>
            <p:nvPr/>
          </p:nvCxnSpPr>
          <p:spPr>
            <a:xfrm rot="10800000">
              <a:off x="3448312" y="3785394"/>
              <a:ext cx="2873735" cy="0"/>
            </a:xfrm>
            <a:prstGeom prst="straightConnector1">
              <a:avLst/>
            </a:prstGeom>
            <a:noFill/>
            <a:ln cap="flat" cmpd="sng" w="28575">
              <a:solidFill>
                <a:schemeClr val="lt1"/>
              </a:solidFill>
              <a:prstDash val="solid"/>
              <a:round/>
              <a:headEnd len="sm" w="sm" type="none"/>
              <a:tailEnd len="sm" w="sm" type="none"/>
            </a:ln>
          </p:spPr>
        </p:cxnSp>
        <p:cxnSp>
          <p:nvCxnSpPr>
            <p:cNvPr id="377" name="Google Shape;377;p25"/>
            <p:cNvCxnSpPr>
              <a:endCxn id="378" idx="3"/>
            </p:cNvCxnSpPr>
            <p:nvPr/>
          </p:nvCxnSpPr>
          <p:spPr>
            <a:xfrm rot="10800000">
              <a:off x="5883271" y="3260726"/>
              <a:ext cx="220500" cy="524700"/>
            </a:xfrm>
            <a:prstGeom prst="straightConnector1">
              <a:avLst/>
            </a:prstGeom>
            <a:noFill/>
            <a:ln cap="flat" cmpd="sng" w="28575">
              <a:solidFill>
                <a:schemeClr val="lt1"/>
              </a:solidFill>
              <a:prstDash val="solid"/>
              <a:round/>
              <a:headEnd len="sm" w="sm" type="none"/>
              <a:tailEnd len="sm" w="sm" type="none"/>
            </a:ln>
          </p:spPr>
        </p:cxnSp>
        <p:cxnSp>
          <p:nvCxnSpPr>
            <p:cNvPr id="379" name="Google Shape;379;p25"/>
            <p:cNvCxnSpPr/>
            <p:nvPr/>
          </p:nvCxnSpPr>
          <p:spPr>
            <a:xfrm rot="10800000">
              <a:off x="4917368" y="3260726"/>
              <a:ext cx="242278" cy="524668"/>
            </a:xfrm>
            <a:prstGeom prst="straightConnector1">
              <a:avLst/>
            </a:prstGeom>
            <a:noFill/>
            <a:ln cap="flat" cmpd="sng" w="28575">
              <a:solidFill>
                <a:schemeClr val="lt1"/>
              </a:solidFill>
              <a:prstDash val="solid"/>
              <a:round/>
              <a:headEnd len="sm" w="sm" type="none"/>
              <a:tailEnd len="sm" w="sm" type="none"/>
            </a:ln>
          </p:spPr>
        </p:cxnSp>
        <p:cxnSp>
          <p:nvCxnSpPr>
            <p:cNvPr id="380" name="Google Shape;380;p25"/>
            <p:cNvCxnSpPr/>
            <p:nvPr/>
          </p:nvCxnSpPr>
          <p:spPr>
            <a:xfrm rot="10800000">
              <a:off x="3981773" y="3260726"/>
              <a:ext cx="242278" cy="524668"/>
            </a:xfrm>
            <a:prstGeom prst="straightConnector1">
              <a:avLst/>
            </a:prstGeom>
            <a:noFill/>
            <a:ln cap="flat" cmpd="sng" w="28575">
              <a:solidFill>
                <a:schemeClr val="lt1"/>
              </a:solidFill>
              <a:prstDash val="solid"/>
              <a:round/>
              <a:headEnd len="sm" w="sm" type="none"/>
              <a:tailEnd len="sm" w="sm" type="none"/>
            </a:ln>
          </p:spPr>
        </p:cxnSp>
        <p:cxnSp>
          <p:nvCxnSpPr>
            <p:cNvPr id="381" name="Google Shape;381;p25"/>
            <p:cNvCxnSpPr>
              <a:endCxn id="382" idx="3"/>
            </p:cNvCxnSpPr>
            <p:nvPr/>
          </p:nvCxnSpPr>
          <p:spPr>
            <a:xfrm flipH="1">
              <a:off x="5883271" y="3773662"/>
              <a:ext cx="207600" cy="594600"/>
            </a:xfrm>
            <a:prstGeom prst="straightConnector1">
              <a:avLst/>
            </a:prstGeom>
            <a:noFill/>
            <a:ln cap="flat" cmpd="sng" w="28575">
              <a:solidFill>
                <a:schemeClr val="lt1"/>
              </a:solidFill>
              <a:prstDash val="solid"/>
              <a:round/>
              <a:headEnd len="sm" w="sm" type="none"/>
              <a:tailEnd len="sm" w="sm" type="none"/>
            </a:ln>
          </p:spPr>
        </p:cxnSp>
        <p:cxnSp>
          <p:nvCxnSpPr>
            <p:cNvPr id="383" name="Google Shape;383;p25"/>
            <p:cNvCxnSpPr/>
            <p:nvPr/>
          </p:nvCxnSpPr>
          <p:spPr>
            <a:xfrm flipH="1">
              <a:off x="4898064" y="3785394"/>
              <a:ext cx="258117" cy="657054"/>
            </a:xfrm>
            <a:prstGeom prst="straightConnector1">
              <a:avLst/>
            </a:prstGeom>
            <a:noFill/>
            <a:ln cap="flat" cmpd="sng" w="28575">
              <a:solidFill>
                <a:schemeClr val="lt1"/>
              </a:solidFill>
              <a:prstDash val="solid"/>
              <a:round/>
              <a:headEnd len="sm" w="sm" type="none"/>
              <a:tailEnd len="sm" w="sm" type="none"/>
            </a:ln>
          </p:spPr>
        </p:cxnSp>
        <p:sp>
          <p:nvSpPr>
            <p:cNvPr id="384" name="Google Shape;384;p25"/>
            <p:cNvSpPr/>
            <p:nvPr/>
          </p:nvSpPr>
          <p:spPr>
            <a:xfrm>
              <a:off x="4224051" y="4213663"/>
              <a:ext cx="727090" cy="309196"/>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000">
                  <a:solidFill>
                    <a:schemeClr val="lt1"/>
                  </a:solidFill>
                  <a:latin typeface="Calibri"/>
                  <a:ea typeface="Calibri"/>
                  <a:cs typeface="Calibri"/>
                  <a:sym typeface="Calibri"/>
                </a:rPr>
                <a:t>Medio Ambiente</a:t>
              </a:r>
              <a:endParaRPr/>
            </a:p>
          </p:txBody>
        </p:sp>
        <p:sp>
          <p:nvSpPr>
            <p:cNvPr id="385" name="Google Shape;385;p25"/>
            <p:cNvSpPr/>
            <p:nvPr/>
          </p:nvSpPr>
          <p:spPr>
            <a:xfrm>
              <a:off x="3291921" y="3106128"/>
              <a:ext cx="727090" cy="309196"/>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000">
                  <a:solidFill>
                    <a:schemeClr val="lt1"/>
                  </a:solidFill>
                  <a:latin typeface="Calibri"/>
                  <a:ea typeface="Calibri"/>
                  <a:cs typeface="Calibri"/>
                  <a:sym typeface="Calibri"/>
                </a:rPr>
                <a:t>Máquina</a:t>
              </a:r>
              <a:endParaRPr/>
            </a:p>
          </p:txBody>
        </p:sp>
        <p:sp>
          <p:nvSpPr>
            <p:cNvPr id="386" name="Google Shape;386;p25"/>
            <p:cNvSpPr/>
            <p:nvPr/>
          </p:nvSpPr>
          <p:spPr>
            <a:xfrm>
              <a:off x="4224051" y="3113944"/>
              <a:ext cx="727090" cy="309196"/>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000">
                  <a:solidFill>
                    <a:schemeClr val="lt1"/>
                  </a:solidFill>
                  <a:latin typeface="Calibri"/>
                  <a:ea typeface="Calibri"/>
                  <a:cs typeface="Calibri"/>
                  <a:sym typeface="Calibri"/>
                </a:rPr>
                <a:t>Material</a:t>
              </a:r>
              <a:endParaRPr/>
            </a:p>
          </p:txBody>
        </p:sp>
        <p:sp>
          <p:nvSpPr>
            <p:cNvPr id="378" name="Google Shape;378;p25"/>
            <p:cNvSpPr/>
            <p:nvPr/>
          </p:nvSpPr>
          <p:spPr>
            <a:xfrm>
              <a:off x="5156181" y="3106128"/>
              <a:ext cx="727090" cy="309196"/>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000">
                  <a:solidFill>
                    <a:schemeClr val="lt1"/>
                  </a:solidFill>
                  <a:latin typeface="Calibri"/>
                  <a:ea typeface="Calibri"/>
                  <a:cs typeface="Calibri"/>
                  <a:sym typeface="Calibri"/>
                </a:rPr>
                <a:t>Mano </a:t>
              </a:r>
              <a:br>
                <a:rPr b="1" lang="es-MX" sz="1000">
                  <a:solidFill>
                    <a:schemeClr val="lt1"/>
                  </a:solidFill>
                  <a:latin typeface="Calibri"/>
                  <a:ea typeface="Calibri"/>
                  <a:cs typeface="Calibri"/>
                  <a:sym typeface="Calibri"/>
                </a:rPr>
              </a:br>
              <a:r>
                <a:rPr b="1" lang="es-MX" sz="1000">
                  <a:solidFill>
                    <a:schemeClr val="lt1"/>
                  </a:solidFill>
                  <a:latin typeface="Calibri"/>
                  <a:ea typeface="Calibri"/>
                  <a:cs typeface="Calibri"/>
                  <a:sym typeface="Calibri"/>
                </a:rPr>
                <a:t>de Obra</a:t>
              </a:r>
              <a:endParaRPr/>
            </a:p>
          </p:txBody>
        </p:sp>
        <p:sp>
          <p:nvSpPr>
            <p:cNvPr id="382" name="Google Shape;382;p25"/>
            <p:cNvSpPr/>
            <p:nvPr/>
          </p:nvSpPr>
          <p:spPr>
            <a:xfrm>
              <a:off x="5156181" y="4213664"/>
              <a:ext cx="727090" cy="309196"/>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000">
                  <a:solidFill>
                    <a:schemeClr val="lt1"/>
                  </a:solidFill>
                  <a:latin typeface="Calibri"/>
                  <a:ea typeface="Calibri"/>
                  <a:cs typeface="Calibri"/>
                  <a:sym typeface="Calibri"/>
                </a:rPr>
                <a:t>Medida</a:t>
              </a:r>
              <a:endParaRPr/>
            </a:p>
          </p:txBody>
        </p:sp>
        <p:cxnSp>
          <p:nvCxnSpPr>
            <p:cNvPr id="387" name="Google Shape;387;p25"/>
            <p:cNvCxnSpPr/>
            <p:nvPr/>
          </p:nvCxnSpPr>
          <p:spPr>
            <a:xfrm flipH="1">
              <a:off x="3954166" y="3785394"/>
              <a:ext cx="258117" cy="657054"/>
            </a:xfrm>
            <a:prstGeom prst="straightConnector1">
              <a:avLst/>
            </a:prstGeom>
            <a:noFill/>
            <a:ln cap="flat" cmpd="sng" w="28575">
              <a:solidFill>
                <a:schemeClr val="lt1"/>
              </a:solidFill>
              <a:prstDash val="solid"/>
              <a:round/>
              <a:headEnd len="sm" w="sm" type="none"/>
              <a:tailEnd len="sm" w="sm" type="none"/>
            </a:ln>
          </p:spPr>
        </p:cxnSp>
        <p:sp>
          <p:nvSpPr>
            <p:cNvPr id="388" name="Google Shape;388;p25"/>
            <p:cNvSpPr/>
            <p:nvPr/>
          </p:nvSpPr>
          <p:spPr>
            <a:xfrm>
              <a:off x="3291921" y="4213664"/>
              <a:ext cx="727090" cy="309196"/>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000">
                  <a:solidFill>
                    <a:schemeClr val="lt1"/>
                  </a:solidFill>
                  <a:latin typeface="Calibri"/>
                  <a:ea typeface="Calibri"/>
                  <a:cs typeface="Calibri"/>
                  <a:sym typeface="Calibri"/>
                </a:rPr>
                <a:t>Método</a:t>
              </a:r>
              <a:endParaRPr/>
            </a:p>
          </p:txBody>
        </p:sp>
        <p:cxnSp>
          <p:nvCxnSpPr>
            <p:cNvPr id="389" name="Google Shape;389;p25"/>
            <p:cNvCxnSpPr/>
            <p:nvPr/>
          </p:nvCxnSpPr>
          <p:spPr>
            <a:xfrm rot="10800000">
              <a:off x="4439831" y="3888513"/>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0" name="Google Shape;390;p25"/>
            <p:cNvCxnSpPr/>
            <p:nvPr/>
          </p:nvCxnSpPr>
          <p:spPr>
            <a:xfrm rot="10800000">
              <a:off x="4397044" y="3976819"/>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1" name="Google Shape;391;p25"/>
            <p:cNvCxnSpPr/>
            <p:nvPr/>
          </p:nvCxnSpPr>
          <p:spPr>
            <a:xfrm rot="10800000">
              <a:off x="4352617" y="4065125"/>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2" name="Google Shape;392;p25"/>
            <p:cNvCxnSpPr/>
            <p:nvPr/>
          </p:nvCxnSpPr>
          <p:spPr>
            <a:xfrm rot="10800000">
              <a:off x="5371919" y="3895068"/>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3" name="Google Shape;393;p25"/>
            <p:cNvCxnSpPr/>
            <p:nvPr/>
          </p:nvCxnSpPr>
          <p:spPr>
            <a:xfrm rot="10800000">
              <a:off x="5322782" y="3981494"/>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4" name="Google Shape;394;p25"/>
            <p:cNvCxnSpPr/>
            <p:nvPr/>
          </p:nvCxnSpPr>
          <p:spPr>
            <a:xfrm rot="10800000">
              <a:off x="5290627" y="4081279"/>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5" name="Google Shape;395;p25"/>
            <p:cNvCxnSpPr/>
            <p:nvPr/>
          </p:nvCxnSpPr>
          <p:spPr>
            <a:xfrm rot="10800000">
              <a:off x="3507534" y="3879188"/>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6" name="Google Shape;396;p25"/>
            <p:cNvCxnSpPr/>
            <p:nvPr/>
          </p:nvCxnSpPr>
          <p:spPr>
            <a:xfrm rot="10800000">
              <a:off x="3452047" y="3974706"/>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7" name="Google Shape;397;p25"/>
            <p:cNvCxnSpPr/>
            <p:nvPr/>
          </p:nvCxnSpPr>
          <p:spPr>
            <a:xfrm rot="10800000">
              <a:off x="3407620" y="4062378"/>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8" name="Google Shape;398;p25"/>
            <p:cNvCxnSpPr/>
            <p:nvPr/>
          </p:nvCxnSpPr>
          <p:spPr>
            <a:xfrm rot="10800000">
              <a:off x="4439831" y="3682704"/>
              <a:ext cx="680287" cy="5493"/>
            </a:xfrm>
            <a:prstGeom prst="straightConnector1">
              <a:avLst/>
            </a:prstGeom>
            <a:noFill/>
            <a:ln cap="flat" cmpd="sng" w="12700">
              <a:solidFill>
                <a:schemeClr val="lt1"/>
              </a:solidFill>
              <a:prstDash val="solid"/>
              <a:round/>
              <a:headEnd len="sm" w="sm" type="none"/>
              <a:tailEnd len="sm" w="sm" type="none"/>
            </a:ln>
          </p:spPr>
        </p:cxnSp>
        <p:cxnSp>
          <p:nvCxnSpPr>
            <p:cNvPr id="399" name="Google Shape;399;p25"/>
            <p:cNvCxnSpPr/>
            <p:nvPr/>
          </p:nvCxnSpPr>
          <p:spPr>
            <a:xfrm rot="10800000">
              <a:off x="4385984" y="3591656"/>
              <a:ext cx="680287" cy="5493"/>
            </a:xfrm>
            <a:prstGeom prst="straightConnector1">
              <a:avLst/>
            </a:prstGeom>
            <a:noFill/>
            <a:ln cap="flat" cmpd="sng" w="12700">
              <a:solidFill>
                <a:schemeClr val="lt1"/>
              </a:solidFill>
              <a:prstDash val="solid"/>
              <a:round/>
              <a:headEnd len="sm" w="sm" type="none"/>
              <a:tailEnd len="sm" w="sm" type="none"/>
            </a:ln>
          </p:spPr>
        </p:cxnSp>
        <p:cxnSp>
          <p:nvCxnSpPr>
            <p:cNvPr id="400" name="Google Shape;400;p25"/>
            <p:cNvCxnSpPr/>
            <p:nvPr/>
          </p:nvCxnSpPr>
          <p:spPr>
            <a:xfrm rot="10800000">
              <a:off x="4346835" y="3505751"/>
              <a:ext cx="680287" cy="5493"/>
            </a:xfrm>
            <a:prstGeom prst="straightConnector1">
              <a:avLst/>
            </a:prstGeom>
            <a:noFill/>
            <a:ln cap="flat" cmpd="sng" w="12700">
              <a:solidFill>
                <a:schemeClr val="lt1"/>
              </a:solidFill>
              <a:prstDash val="solid"/>
              <a:round/>
              <a:headEnd len="sm" w="sm" type="none"/>
              <a:tailEnd len="sm" w="sm" type="none"/>
            </a:ln>
          </p:spPr>
        </p:cxnSp>
        <p:cxnSp>
          <p:nvCxnSpPr>
            <p:cNvPr id="401" name="Google Shape;401;p25"/>
            <p:cNvCxnSpPr/>
            <p:nvPr/>
          </p:nvCxnSpPr>
          <p:spPr>
            <a:xfrm rot="10800000">
              <a:off x="5392556" y="3682704"/>
              <a:ext cx="680287" cy="5493"/>
            </a:xfrm>
            <a:prstGeom prst="straightConnector1">
              <a:avLst/>
            </a:prstGeom>
            <a:noFill/>
            <a:ln cap="flat" cmpd="sng" w="12700">
              <a:solidFill>
                <a:schemeClr val="lt1"/>
              </a:solidFill>
              <a:prstDash val="solid"/>
              <a:round/>
              <a:headEnd len="sm" w="sm" type="none"/>
              <a:tailEnd len="sm" w="sm" type="none"/>
            </a:ln>
          </p:spPr>
        </p:cxnSp>
        <p:cxnSp>
          <p:nvCxnSpPr>
            <p:cNvPr id="402" name="Google Shape;402;p25"/>
            <p:cNvCxnSpPr/>
            <p:nvPr/>
          </p:nvCxnSpPr>
          <p:spPr>
            <a:xfrm rot="10800000">
              <a:off x="5338709" y="3591656"/>
              <a:ext cx="680287" cy="5493"/>
            </a:xfrm>
            <a:prstGeom prst="straightConnector1">
              <a:avLst/>
            </a:prstGeom>
            <a:noFill/>
            <a:ln cap="flat" cmpd="sng" w="12700">
              <a:solidFill>
                <a:schemeClr val="lt1"/>
              </a:solidFill>
              <a:prstDash val="solid"/>
              <a:round/>
              <a:headEnd len="sm" w="sm" type="none"/>
              <a:tailEnd len="sm" w="sm" type="none"/>
            </a:ln>
          </p:spPr>
        </p:cxnSp>
        <p:cxnSp>
          <p:nvCxnSpPr>
            <p:cNvPr id="403" name="Google Shape;403;p25"/>
            <p:cNvCxnSpPr/>
            <p:nvPr/>
          </p:nvCxnSpPr>
          <p:spPr>
            <a:xfrm rot="10800000">
              <a:off x="5299560" y="3505751"/>
              <a:ext cx="680287" cy="5493"/>
            </a:xfrm>
            <a:prstGeom prst="straightConnector1">
              <a:avLst/>
            </a:prstGeom>
            <a:noFill/>
            <a:ln cap="flat" cmpd="sng" w="12700">
              <a:solidFill>
                <a:schemeClr val="lt1"/>
              </a:solidFill>
              <a:prstDash val="solid"/>
              <a:round/>
              <a:headEnd len="sm" w="sm" type="none"/>
              <a:tailEnd len="sm" w="sm" type="none"/>
            </a:ln>
          </p:spPr>
        </p:cxnSp>
        <p:cxnSp>
          <p:nvCxnSpPr>
            <p:cNvPr id="404" name="Google Shape;404;p25"/>
            <p:cNvCxnSpPr/>
            <p:nvPr/>
          </p:nvCxnSpPr>
          <p:spPr>
            <a:xfrm rot="10800000">
              <a:off x="3502359" y="3682704"/>
              <a:ext cx="680287" cy="5493"/>
            </a:xfrm>
            <a:prstGeom prst="straightConnector1">
              <a:avLst/>
            </a:prstGeom>
            <a:noFill/>
            <a:ln cap="flat" cmpd="sng" w="12700">
              <a:solidFill>
                <a:schemeClr val="lt1"/>
              </a:solidFill>
              <a:prstDash val="solid"/>
              <a:round/>
              <a:headEnd len="sm" w="sm" type="none"/>
              <a:tailEnd len="sm" w="sm" type="none"/>
            </a:ln>
          </p:spPr>
        </p:cxnSp>
        <p:cxnSp>
          <p:nvCxnSpPr>
            <p:cNvPr id="405" name="Google Shape;405;p25"/>
            <p:cNvCxnSpPr/>
            <p:nvPr/>
          </p:nvCxnSpPr>
          <p:spPr>
            <a:xfrm rot="10800000">
              <a:off x="3448512" y="3591656"/>
              <a:ext cx="680287" cy="5493"/>
            </a:xfrm>
            <a:prstGeom prst="straightConnector1">
              <a:avLst/>
            </a:prstGeom>
            <a:noFill/>
            <a:ln cap="flat" cmpd="sng" w="12700">
              <a:solidFill>
                <a:schemeClr val="lt1"/>
              </a:solidFill>
              <a:prstDash val="solid"/>
              <a:round/>
              <a:headEnd len="sm" w="sm" type="none"/>
              <a:tailEnd len="sm" w="sm" type="none"/>
            </a:ln>
          </p:spPr>
        </p:cxnSp>
        <p:cxnSp>
          <p:nvCxnSpPr>
            <p:cNvPr id="406" name="Google Shape;406;p25"/>
            <p:cNvCxnSpPr/>
            <p:nvPr/>
          </p:nvCxnSpPr>
          <p:spPr>
            <a:xfrm rot="10800000">
              <a:off x="3409363" y="3505751"/>
              <a:ext cx="680287" cy="5493"/>
            </a:xfrm>
            <a:prstGeom prst="straightConnector1">
              <a:avLst/>
            </a:prstGeom>
            <a:noFill/>
            <a:ln cap="flat" cmpd="sng" w="12700">
              <a:solidFill>
                <a:schemeClr val="lt1"/>
              </a:solidFill>
              <a:prstDash val="solid"/>
              <a:round/>
              <a:headEnd len="sm" w="sm" type="none"/>
              <a:tailEnd len="sm" w="sm" type="none"/>
            </a:ln>
          </p:spPr>
        </p:cxnSp>
        <p:sp>
          <p:nvSpPr>
            <p:cNvPr id="407" name="Google Shape;407;p25"/>
            <p:cNvSpPr/>
            <p:nvPr/>
          </p:nvSpPr>
          <p:spPr>
            <a:xfrm>
              <a:off x="6393431" y="3682704"/>
              <a:ext cx="858910" cy="214129"/>
            </a:xfrm>
            <a:prstGeom prst="roundRect">
              <a:avLst>
                <a:gd fmla="val 16667"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050">
                  <a:solidFill>
                    <a:schemeClr val="lt1"/>
                  </a:solidFill>
                  <a:latin typeface="Calibri"/>
                  <a:ea typeface="Calibri"/>
                  <a:cs typeface="Calibri"/>
                  <a:sym typeface="Calibri"/>
                </a:rPr>
                <a:t>PROBLEMA</a:t>
              </a:r>
              <a:endParaRPr b="1" sz="1050">
                <a:solidFill>
                  <a:schemeClr val="lt1"/>
                </a:solidFill>
                <a:latin typeface="Calibri"/>
                <a:ea typeface="Calibri"/>
                <a:cs typeface="Calibri"/>
                <a:sym typeface="Calibri"/>
              </a:endParaRPr>
            </a:p>
          </p:txBody>
        </p:sp>
        <p:cxnSp>
          <p:nvCxnSpPr>
            <p:cNvPr id="408" name="Google Shape;408;p25"/>
            <p:cNvCxnSpPr>
              <a:stCxn id="407" idx="1"/>
            </p:cNvCxnSpPr>
            <p:nvPr/>
          </p:nvCxnSpPr>
          <p:spPr>
            <a:xfrm rot="10800000">
              <a:off x="6304931" y="3789769"/>
              <a:ext cx="88500" cy="0"/>
            </a:xfrm>
            <a:prstGeom prst="straightConnector1">
              <a:avLst/>
            </a:prstGeom>
            <a:noFill/>
            <a:ln cap="flat" cmpd="sng" w="28575">
              <a:solidFill>
                <a:srgbClr val="B9E7ED"/>
              </a:solidFill>
              <a:prstDash val="solid"/>
              <a:round/>
              <a:headEnd len="sm" w="sm" type="none"/>
              <a:tailEnd len="sm" w="sm"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6"/>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DIAGRAMA DE ISHIKAWA</a:t>
            </a:r>
            <a:endParaRPr/>
          </a:p>
        </p:txBody>
      </p:sp>
      <p:sp>
        <p:nvSpPr>
          <p:cNvPr id="414" name="Google Shape;414;p26"/>
          <p:cNvSpPr txBox="1"/>
          <p:nvPr/>
        </p:nvSpPr>
        <p:spPr>
          <a:xfrm>
            <a:off x="509500" y="919076"/>
            <a:ext cx="7917527" cy="15542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DIAGRAMA DE ISHIKAWA</a:t>
            </a:r>
            <a:endParaRPr/>
          </a:p>
          <a:p>
            <a:pPr indent="-185738" lvl="0" marL="185738" marR="0" rtl="0" algn="l">
              <a:lnSpc>
                <a:spcPct val="100000"/>
              </a:lnSpc>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El diagrama de Ishikawa nos permite separar las partes del todo.</a:t>
            </a:r>
            <a:endParaRPr/>
          </a:p>
          <a:p>
            <a:pPr indent="-185738" lvl="0" marL="185738" marR="0" rtl="0" algn="l">
              <a:lnSpc>
                <a:spcPct val="100000"/>
              </a:lnSpc>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Organizar los factores que influyen en un problema para luego buscar soluciones.</a:t>
            </a:r>
            <a:endParaRPr/>
          </a:p>
          <a:p>
            <a:pPr indent="-185738" lvl="0" marL="185738" marR="0" rtl="0" algn="l">
              <a:lnSpc>
                <a:spcPct val="100000"/>
              </a:lnSpc>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Es una de las diversas herramientas surgidas en ámbitos de la industria y de los servicios, para facilitar el análisis de problemas y sus soluciones.</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7"/>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DIAGRAMA DE ISHIKAWA</a:t>
            </a:r>
            <a:endParaRPr/>
          </a:p>
        </p:txBody>
      </p:sp>
      <p:sp>
        <p:nvSpPr>
          <p:cNvPr id="421" name="Google Shape;421;p27"/>
          <p:cNvSpPr txBox="1"/>
          <p:nvPr/>
        </p:nvSpPr>
        <p:spPr>
          <a:xfrm>
            <a:off x="509500" y="919076"/>
            <a:ext cx="7917527"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¿CÓMO SE ELABORAN?</a:t>
            </a:r>
            <a:endParaRPr b="1" sz="1600">
              <a:solidFill>
                <a:schemeClr val="dk1"/>
              </a:solidFill>
              <a:latin typeface="Calibri"/>
              <a:ea typeface="Calibri"/>
              <a:cs typeface="Calibri"/>
              <a:sym typeface="Calibri"/>
            </a:endParaRPr>
          </a:p>
        </p:txBody>
      </p:sp>
      <p:grpSp>
        <p:nvGrpSpPr>
          <p:cNvPr id="422" name="Google Shape;422;p27"/>
          <p:cNvGrpSpPr/>
          <p:nvPr/>
        </p:nvGrpSpPr>
        <p:grpSpPr>
          <a:xfrm>
            <a:off x="1779521" y="1829926"/>
            <a:ext cx="3230515" cy="344949"/>
            <a:chOff x="1730163" y="1829926"/>
            <a:chExt cx="3384868" cy="344949"/>
          </a:xfrm>
        </p:grpSpPr>
        <p:sp>
          <p:nvSpPr>
            <p:cNvPr id="423" name="Google Shape;423;p27"/>
            <p:cNvSpPr/>
            <p:nvPr/>
          </p:nvSpPr>
          <p:spPr>
            <a:xfrm>
              <a:off x="1730163" y="1829926"/>
              <a:ext cx="1086062" cy="34494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400">
                  <a:solidFill>
                    <a:schemeClr val="lt1"/>
                  </a:solidFill>
                  <a:latin typeface="Calibri"/>
                  <a:ea typeface="Calibri"/>
                  <a:cs typeface="Calibri"/>
                  <a:sym typeface="Calibri"/>
                </a:rPr>
                <a:t>Hombre</a:t>
              </a:r>
              <a:endParaRPr/>
            </a:p>
          </p:txBody>
        </p:sp>
        <p:sp>
          <p:nvSpPr>
            <p:cNvPr id="424" name="Google Shape;424;p27"/>
            <p:cNvSpPr/>
            <p:nvPr/>
          </p:nvSpPr>
          <p:spPr>
            <a:xfrm>
              <a:off x="2882167" y="1829926"/>
              <a:ext cx="1086062" cy="34494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400">
                  <a:solidFill>
                    <a:schemeClr val="lt1"/>
                  </a:solidFill>
                  <a:latin typeface="Calibri"/>
                  <a:ea typeface="Calibri"/>
                  <a:cs typeface="Calibri"/>
                  <a:sym typeface="Calibri"/>
                </a:rPr>
                <a:t>Máquina</a:t>
              </a:r>
              <a:endParaRPr b="1" sz="1400">
                <a:solidFill>
                  <a:schemeClr val="lt1"/>
                </a:solidFill>
                <a:latin typeface="Calibri"/>
                <a:ea typeface="Calibri"/>
                <a:cs typeface="Calibri"/>
                <a:sym typeface="Calibri"/>
              </a:endParaRPr>
            </a:p>
          </p:txBody>
        </p:sp>
        <p:sp>
          <p:nvSpPr>
            <p:cNvPr id="425" name="Google Shape;425;p27"/>
            <p:cNvSpPr/>
            <p:nvPr/>
          </p:nvSpPr>
          <p:spPr>
            <a:xfrm>
              <a:off x="4028969" y="1829926"/>
              <a:ext cx="1086062" cy="34494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400">
                  <a:solidFill>
                    <a:schemeClr val="lt1"/>
                  </a:solidFill>
                  <a:latin typeface="Calibri"/>
                  <a:ea typeface="Calibri"/>
                  <a:cs typeface="Calibri"/>
                  <a:sym typeface="Calibri"/>
                </a:rPr>
                <a:t>Entorno</a:t>
              </a:r>
              <a:endParaRPr b="1" sz="1400">
                <a:solidFill>
                  <a:schemeClr val="lt1"/>
                </a:solidFill>
                <a:latin typeface="Calibri"/>
                <a:ea typeface="Calibri"/>
                <a:cs typeface="Calibri"/>
                <a:sym typeface="Calibri"/>
              </a:endParaRPr>
            </a:p>
          </p:txBody>
        </p:sp>
      </p:grpSp>
      <p:cxnSp>
        <p:nvCxnSpPr>
          <p:cNvPr id="426" name="Google Shape;426;p27"/>
          <p:cNvCxnSpPr>
            <a:stCxn id="425" idx="2"/>
          </p:cNvCxnSpPr>
          <p:nvPr/>
        </p:nvCxnSpPr>
        <p:spPr>
          <a:xfrm>
            <a:off x="4491768" y="2174875"/>
            <a:ext cx="718200" cy="1170900"/>
          </a:xfrm>
          <a:prstGeom prst="straightConnector1">
            <a:avLst/>
          </a:prstGeom>
          <a:noFill/>
          <a:ln cap="flat" cmpd="sng" w="19050">
            <a:solidFill>
              <a:schemeClr val="dk1"/>
            </a:solidFill>
            <a:prstDash val="solid"/>
            <a:round/>
            <a:headEnd len="sm" w="sm" type="none"/>
            <a:tailEnd len="med" w="med" type="triangle"/>
          </a:ln>
        </p:spPr>
      </p:cxnSp>
      <p:cxnSp>
        <p:nvCxnSpPr>
          <p:cNvPr id="427" name="Google Shape;427;p27"/>
          <p:cNvCxnSpPr/>
          <p:nvPr/>
        </p:nvCxnSpPr>
        <p:spPr>
          <a:xfrm>
            <a:off x="3863163" y="2392326"/>
            <a:ext cx="754911" cy="7088"/>
          </a:xfrm>
          <a:prstGeom prst="straightConnector1">
            <a:avLst/>
          </a:prstGeom>
          <a:noFill/>
          <a:ln cap="flat" cmpd="sng" w="12700">
            <a:solidFill>
              <a:schemeClr val="dk1"/>
            </a:solidFill>
            <a:prstDash val="solid"/>
            <a:round/>
            <a:headEnd len="sm" w="sm" type="none"/>
            <a:tailEnd len="med" w="med" type="triangle"/>
          </a:ln>
        </p:spPr>
      </p:cxnSp>
      <p:cxnSp>
        <p:nvCxnSpPr>
          <p:cNvPr id="428" name="Google Shape;428;p27"/>
          <p:cNvCxnSpPr/>
          <p:nvPr/>
        </p:nvCxnSpPr>
        <p:spPr>
          <a:xfrm>
            <a:off x="4150243" y="2884968"/>
            <a:ext cx="754911" cy="7088"/>
          </a:xfrm>
          <a:prstGeom prst="straightConnector1">
            <a:avLst/>
          </a:prstGeom>
          <a:noFill/>
          <a:ln cap="flat" cmpd="sng" w="12700">
            <a:solidFill>
              <a:schemeClr val="dk1"/>
            </a:solidFill>
            <a:prstDash val="solid"/>
            <a:round/>
            <a:headEnd len="sm" w="sm" type="none"/>
            <a:tailEnd len="med" w="med" type="triangle"/>
          </a:ln>
        </p:spPr>
      </p:cxnSp>
      <p:cxnSp>
        <p:nvCxnSpPr>
          <p:cNvPr id="429" name="Google Shape;429;p27"/>
          <p:cNvCxnSpPr/>
          <p:nvPr/>
        </p:nvCxnSpPr>
        <p:spPr>
          <a:xfrm>
            <a:off x="4185684" y="2583712"/>
            <a:ext cx="342014" cy="301256"/>
          </a:xfrm>
          <a:prstGeom prst="straightConnector1">
            <a:avLst/>
          </a:prstGeom>
          <a:noFill/>
          <a:ln cap="flat" cmpd="sng" w="12700">
            <a:solidFill>
              <a:schemeClr val="dk1"/>
            </a:solidFill>
            <a:prstDash val="solid"/>
            <a:round/>
            <a:headEnd len="sm" w="sm" type="none"/>
            <a:tailEnd len="med" w="med" type="triangle"/>
          </a:ln>
        </p:spPr>
      </p:cxnSp>
      <p:cxnSp>
        <p:nvCxnSpPr>
          <p:cNvPr id="430" name="Google Shape;430;p27"/>
          <p:cNvCxnSpPr/>
          <p:nvPr/>
        </p:nvCxnSpPr>
        <p:spPr>
          <a:xfrm flipH="1" rot="10800000">
            <a:off x="3193312" y="2796363"/>
            <a:ext cx="241004" cy="286431"/>
          </a:xfrm>
          <a:prstGeom prst="straightConnector1">
            <a:avLst/>
          </a:prstGeom>
          <a:noFill/>
          <a:ln cap="flat" cmpd="sng" w="12700">
            <a:solidFill>
              <a:schemeClr val="dk1"/>
            </a:solidFill>
            <a:prstDash val="solid"/>
            <a:round/>
            <a:headEnd len="sm" w="sm" type="none"/>
            <a:tailEnd len="med" w="med" type="triangle"/>
          </a:ln>
        </p:spPr>
      </p:cxnSp>
      <p:cxnSp>
        <p:nvCxnSpPr>
          <p:cNvPr id="431" name="Google Shape;431;p27"/>
          <p:cNvCxnSpPr/>
          <p:nvPr/>
        </p:nvCxnSpPr>
        <p:spPr>
          <a:xfrm flipH="1" rot="10800000">
            <a:off x="2904806" y="2395871"/>
            <a:ext cx="213578" cy="187841"/>
          </a:xfrm>
          <a:prstGeom prst="straightConnector1">
            <a:avLst/>
          </a:prstGeom>
          <a:noFill/>
          <a:ln cap="flat" cmpd="sng" w="12700">
            <a:solidFill>
              <a:schemeClr val="dk1"/>
            </a:solidFill>
            <a:prstDash val="solid"/>
            <a:round/>
            <a:headEnd len="sm" w="sm" type="none"/>
            <a:tailEnd len="med" w="med" type="triangle"/>
          </a:ln>
        </p:spPr>
      </p:cxnSp>
      <p:cxnSp>
        <p:nvCxnSpPr>
          <p:cNvPr id="432" name="Google Shape;432;p27"/>
          <p:cNvCxnSpPr/>
          <p:nvPr/>
        </p:nvCxnSpPr>
        <p:spPr>
          <a:xfrm>
            <a:off x="2704998" y="2392326"/>
            <a:ext cx="754911" cy="7088"/>
          </a:xfrm>
          <a:prstGeom prst="straightConnector1">
            <a:avLst/>
          </a:prstGeom>
          <a:noFill/>
          <a:ln cap="flat" cmpd="sng" w="12700">
            <a:solidFill>
              <a:schemeClr val="dk1"/>
            </a:solidFill>
            <a:prstDash val="solid"/>
            <a:round/>
            <a:headEnd len="sm" w="sm" type="none"/>
            <a:tailEnd len="med" w="med" type="triangle"/>
          </a:ln>
        </p:spPr>
      </p:cxnSp>
      <p:cxnSp>
        <p:nvCxnSpPr>
          <p:cNvPr id="433" name="Google Shape;433;p27"/>
          <p:cNvCxnSpPr/>
          <p:nvPr/>
        </p:nvCxnSpPr>
        <p:spPr>
          <a:xfrm>
            <a:off x="2936358" y="2789275"/>
            <a:ext cx="754911" cy="7088"/>
          </a:xfrm>
          <a:prstGeom prst="straightConnector1">
            <a:avLst/>
          </a:prstGeom>
          <a:noFill/>
          <a:ln cap="flat" cmpd="sng" w="12700">
            <a:solidFill>
              <a:schemeClr val="dk1"/>
            </a:solidFill>
            <a:prstDash val="solid"/>
            <a:round/>
            <a:headEnd len="sm" w="sm" type="none"/>
            <a:tailEnd len="med" w="med" type="triangle"/>
          </a:ln>
        </p:spPr>
      </p:cxnSp>
      <p:cxnSp>
        <p:nvCxnSpPr>
          <p:cNvPr id="434" name="Google Shape;434;p27"/>
          <p:cNvCxnSpPr/>
          <p:nvPr/>
        </p:nvCxnSpPr>
        <p:spPr>
          <a:xfrm>
            <a:off x="3348767" y="2174875"/>
            <a:ext cx="718185" cy="1170837"/>
          </a:xfrm>
          <a:prstGeom prst="straightConnector1">
            <a:avLst/>
          </a:prstGeom>
          <a:noFill/>
          <a:ln cap="flat" cmpd="sng" w="19050">
            <a:solidFill>
              <a:schemeClr val="dk1"/>
            </a:solidFill>
            <a:prstDash val="solid"/>
            <a:round/>
            <a:headEnd len="sm" w="sm" type="none"/>
            <a:tailEnd len="med" w="med" type="triangle"/>
          </a:ln>
        </p:spPr>
      </p:cxnSp>
      <p:cxnSp>
        <p:nvCxnSpPr>
          <p:cNvPr id="435" name="Google Shape;435;p27"/>
          <p:cNvCxnSpPr/>
          <p:nvPr/>
        </p:nvCxnSpPr>
        <p:spPr>
          <a:xfrm>
            <a:off x="2262947" y="2174875"/>
            <a:ext cx="718185" cy="1170837"/>
          </a:xfrm>
          <a:prstGeom prst="straightConnector1">
            <a:avLst/>
          </a:prstGeom>
          <a:noFill/>
          <a:ln cap="flat" cmpd="sng" w="19050">
            <a:solidFill>
              <a:schemeClr val="dk1"/>
            </a:solidFill>
            <a:prstDash val="solid"/>
            <a:round/>
            <a:headEnd len="sm" w="sm" type="none"/>
            <a:tailEnd len="med" w="med" type="triangle"/>
          </a:ln>
        </p:spPr>
      </p:cxnSp>
      <p:cxnSp>
        <p:nvCxnSpPr>
          <p:cNvPr id="436" name="Google Shape;436;p27"/>
          <p:cNvCxnSpPr/>
          <p:nvPr/>
        </p:nvCxnSpPr>
        <p:spPr>
          <a:xfrm>
            <a:off x="1945758" y="2489791"/>
            <a:ext cx="484248" cy="0"/>
          </a:xfrm>
          <a:prstGeom prst="straightConnector1">
            <a:avLst/>
          </a:prstGeom>
          <a:noFill/>
          <a:ln cap="flat" cmpd="sng" w="12700">
            <a:solidFill>
              <a:schemeClr val="dk1"/>
            </a:solidFill>
            <a:prstDash val="solid"/>
            <a:round/>
            <a:headEnd len="sm" w="sm" type="none"/>
            <a:tailEnd len="med" w="med" type="triangle"/>
          </a:ln>
        </p:spPr>
      </p:cxnSp>
      <p:cxnSp>
        <p:nvCxnSpPr>
          <p:cNvPr id="437" name="Google Shape;437;p27"/>
          <p:cNvCxnSpPr/>
          <p:nvPr/>
        </p:nvCxnSpPr>
        <p:spPr>
          <a:xfrm>
            <a:off x="2076893" y="3118884"/>
            <a:ext cx="739165" cy="0"/>
          </a:xfrm>
          <a:prstGeom prst="straightConnector1">
            <a:avLst/>
          </a:prstGeom>
          <a:noFill/>
          <a:ln cap="flat" cmpd="sng" w="12700">
            <a:solidFill>
              <a:schemeClr val="dk1"/>
            </a:solidFill>
            <a:prstDash val="solid"/>
            <a:round/>
            <a:headEnd len="sm" w="sm" type="none"/>
            <a:tailEnd len="med" w="med" type="triangle"/>
          </a:ln>
        </p:spPr>
      </p:cxnSp>
      <p:cxnSp>
        <p:nvCxnSpPr>
          <p:cNvPr id="438" name="Google Shape;438;p27"/>
          <p:cNvCxnSpPr/>
          <p:nvPr/>
        </p:nvCxnSpPr>
        <p:spPr>
          <a:xfrm>
            <a:off x="2125695" y="2796363"/>
            <a:ext cx="231189" cy="322521"/>
          </a:xfrm>
          <a:prstGeom prst="straightConnector1">
            <a:avLst/>
          </a:prstGeom>
          <a:noFill/>
          <a:ln cap="flat" cmpd="sng" w="12700">
            <a:solidFill>
              <a:schemeClr val="dk1"/>
            </a:solidFill>
            <a:prstDash val="solid"/>
            <a:round/>
            <a:headEnd len="sm" w="sm" type="none"/>
            <a:tailEnd len="med" w="med" type="triangle"/>
          </a:ln>
        </p:spPr>
      </p:cxnSp>
      <p:grpSp>
        <p:nvGrpSpPr>
          <p:cNvPr id="439" name="Google Shape;439;p27"/>
          <p:cNvGrpSpPr/>
          <p:nvPr/>
        </p:nvGrpSpPr>
        <p:grpSpPr>
          <a:xfrm>
            <a:off x="1779521" y="4571093"/>
            <a:ext cx="3230515" cy="344949"/>
            <a:chOff x="1730163" y="1829926"/>
            <a:chExt cx="3384868" cy="344949"/>
          </a:xfrm>
        </p:grpSpPr>
        <p:sp>
          <p:nvSpPr>
            <p:cNvPr id="440" name="Google Shape;440;p27"/>
            <p:cNvSpPr/>
            <p:nvPr/>
          </p:nvSpPr>
          <p:spPr>
            <a:xfrm>
              <a:off x="1730163" y="1829926"/>
              <a:ext cx="1086062" cy="34494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400">
                  <a:solidFill>
                    <a:schemeClr val="lt1"/>
                  </a:solidFill>
                  <a:latin typeface="Calibri"/>
                  <a:ea typeface="Calibri"/>
                  <a:cs typeface="Calibri"/>
                  <a:sym typeface="Calibri"/>
                </a:rPr>
                <a:t>Material</a:t>
              </a:r>
              <a:endParaRPr/>
            </a:p>
          </p:txBody>
        </p:sp>
        <p:sp>
          <p:nvSpPr>
            <p:cNvPr id="441" name="Google Shape;441;p27"/>
            <p:cNvSpPr/>
            <p:nvPr/>
          </p:nvSpPr>
          <p:spPr>
            <a:xfrm>
              <a:off x="2882167" y="1829926"/>
              <a:ext cx="1086062" cy="34494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400">
                  <a:solidFill>
                    <a:schemeClr val="lt1"/>
                  </a:solidFill>
                  <a:latin typeface="Calibri"/>
                  <a:ea typeface="Calibri"/>
                  <a:cs typeface="Calibri"/>
                  <a:sym typeface="Calibri"/>
                </a:rPr>
                <a:t>Método</a:t>
              </a:r>
              <a:endParaRPr/>
            </a:p>
          </p:txBody>
        </p:sp>
        <p:sp>
          <p:nvSpPr>
            <p:cNvPr id="442" name="Google Shape;442;p27"/>
            <p:cNvSpPr/>
            <p:nvPr/>
          </p:nvSpPr>
          <p:spPr>
            <a:xfrm>
              <a:off x="4028969" y="1829926"/>
              <a:ext cx="1086062" cy="344949"/>
            </a:xfrm>
            <a:prstGeom prst="roundRect">
              <a:avLst>
                <a:gd fmla="val 16667"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400">
                  <a:solidFill>
                    <a:schemeClr val="lt1"/>
                  </a:solidFill>
                  <a:latin typeface="Calibri"/>
                  <a:ea typeface="Calibri"/>
                  <a:cs typeface="Calibri"/>
                  <a:sym typeface="Calibri"/>
                </a:rPr>
                <a:t>Medida</a:t>
              </a:r>
              <a:endParaRPr/>
            </a:p>
          </p:txBody>
        </p:sp>
      </p:grpSp>
      <p:cxnSp>
        <p:nvCxnSpPr>
          <p:cNvPr id="443" name="Google Shape;443;p27"/>
          <p:cNvCxnSpPr>
            <a:stCxn id="442" idx="0"/>
          </p:cNvCxnSpPr>
          <p:nvPr/>
        </p:nvCxnSpPr>
        <p:spPr>
          <a:xfrm flipH="1" rot="10800000">
            <a:off x="4491768" y="3425393"/>
            <a:ext cx="718200" cy="1145700"/>
          </a:xfrm>
          <a:prstGeom prst="straightConnector1">
            <a:avLst/>
          </a:prstGeom>
          <a:noFill/>
          <a:ln cap="flat" cmpd="sng" w="19050">
            <a:solidFill>
              <a:schemeClr val="dk1"/>
            </a:solidFill>
            <a:prstDash val="solid"/>
            <a:round/>
            <a:headEnd len="sm" w="sm" type="none"/>
            <a:tailEnd len="med" w="med" type="triangle"/>
          </a:ln>
        </p:spPr>
      </p:cxnSp>
      <p:cxnSp>
        <p:nvCxnSpPr>
          <p:cNvPr id="444" name="Google Shape;444;p27"/>
          <p:cNvCxnSpPr/>
          <p:nvPr/>
        </p:nvCxnSpPr>
        <p:spPr>
          <a:xfrm>
            <a:off x="4250288" y="3667498"/>
            <a:ext cx="754911" cy="7088"/>
          </a:xfrm>
          <a:prstGeom prst="straightConnector1">
            <a:avLst/>
          </a:prstGeom>
          <a:noFill/>
          <a:ln cap="flat" cmpd="sng" w="12700">
            <a:solidFill>
              <a:schemeClr val="dk1"/>
            </a:solidFill>
            <a:prstDash val="solid"/>
            <a:round/>
            <a:headEnd len="sm" w="sm" type="none"/>
            <a:tailEnd len="med" w="med" type="triangle"/>
          </a:ln>
        </p:spPr>
      </p:cxnSp>
      <p:cxnSp>
        <p:nvCxnSpPr>
          <p:cNvPr id="445" name="Google Shape;445;p27"/>
          <p:cNvCxnSpPr/>
          <p:nvPr/>
        </p:nvCxnSpPr>
        <p:spPr>
          <a:xfrm>
            <a:off x="4042148" y="4024703"/>
            <a:ext cx="754911" cy="7088"/>
          </a:xfrm>
          <a:prstGeom prst="straightConnector1">
            <a:avLst/>
          </a:prstGeom>
          <a:noFill/>
          <a:ln cap="flat" cmpd="sng" w="12700">
            <a:solidFill>
              <a:schemeClr val="dk1"/>
            </a:solidFill>
            <a:prstDash val="solid"/>
            <a:round/>
            <a:headEnd len="sm" w="sm" type="none"/>
            <a:tailEnd len="med" w="med" type="triangle"/>
          </a:ln>
        </p:spPr>
      </p:cxnSp>
      <p:cxnSp>
        <p:nvCxnSpPr>
          <p:cNvPr id="446" name="Google Shape;446;p27"/>
          <p:cNvCxnSpPr/>
          <p:nvPr/>
        </p:nvCxnSpPr>
        <p:spPr>
          <a:xfrm>
            <a:off x="3826194" y="4369652"/>
            <a:ext cx="754911" cy="7088"/>
          </a:xfrm>
          <a:prstGeom prst="straightConnector1">
            <a:avLst/>
          </a:prstGeom>
          <a:noFill/>
          <a:ln cap="flat" cmpd="sng" w="12700">
            <a:solidFill>
              <a:schemeClr val="dk1"/>
            </a:solidFill>
            <a:prstDash val="solid"/>
            <a:round/>
            <a:headEnd len="sm" w="sm" type="none"/>
            <a:tailEnd len="med" w="med" type="triangle"/>
          </a:ln>
        </p:spPr>
      </p:cxnSp>
      <p:cxnSp>
        <p:nvCxnSpPr>
          <p:cNvPr id="447" name="Google Shape;447;p27"/>
          <p:cNvCxnSpPr/>
          <p:nvPr/>
        </p:nvCxnSpPr>
        <p:spPr>
          <a:xfrm flipH="1" rot="10800000">
            <a:off x="3332176" y="3425537"/>
            <a:ext cx="718185" cy="1145556"/>
          </a:xfrm>
          <a:prstGeom prst="straightConnector1">
            <a:avLst/>
          </a:prstGeom>
          <a:noFill/>
          <a:ln cap="flat" cmpd="sng" w="19050">
            <a:solidFill>
              <a:schemeClr val="dk1"/>
            </a:solidFill>
            <a:prstDash val="solid"/>
            <a:round/>
            <a:headEnd len="sm" w="sm" type="none"/>
            <a:tailEnd len="med" w="med" type="triangle"/>
          </a:ln>
        </p:spPr>
      </p:cxnSp>
      <p:cxnSp>
        <p:nvCxnSpPr>
          <p:cNvPr id="448" name="Google Shape;448;p27"/>
          <p:cNvCxnSpPr/>
          <p:nvPr/>
        </p:nvCxnSpPr>
        <p:spPr>
          <a:xfrm flipH="1" rot="10800000">
            <a:off x="2366288" y="3425537"/>
            <a:ext cx="718185" cy="1145556"/>
          </a:xfrm>
          <a:prstGeom prst="straightConnector1">
            <a:avLst/>
          </a:prstGeom>
          <a:noFill/>
          <a:ln cap="flat" cmpd="sng" w="19050">
            <a:solidFill>
              <a:schemeClr val="dk1"/>
            </a:solidFill>
            <a:prstDash val="solid"/>
            <a:round/>
            <a:headEnd len="sm" w="sm" type="none"/>
            <a:tailEnd len="med" w="med" type="triangle"/>
          </a:ln>
        </p:spPr>
      </p:cxnSp>
      <p:cxnSp>
        <p:nvCxnSpPr>
          <p:cNvPr id="449" name="Google Shape;449;p27"/>
          <p:cNvCxnSpPr/>
          <p:nvPr/>
        </p:nvCxnSpPr>
        <p:spPr>
          <a:xfrm>
            <a:off x="3056860" y="3749729"/>
            <a:ext cx="754911" cy="7088"/>
          </a:xfrm>
          <a:prstGeom prst="straightConnector1">
            <a:avLst/>
          </a:prstGeom>
          <a:noFill/>
          <a:ln cap="flat" cmpd="sng" w="12700">
            <a:solidFill>
              <a:schemeClr val="dk1"/>
            </a:solidFill>
            <a:prstDash val="solid"/>
            <a:round/>
            <a:headEnd len="sm" w="sm" type="none"/>
            <a:tailEnd len="med" w="med" type="triangle"/>
          </a:ln>
        </p:spPr>
      </p:cxnSp>
      <p:cxnSp>
        <p:nvCxnSpPr>
          <p:cNvPr id="450" name="Google Shape;450;p27"/>
          <p:cNvCxnSpPr/>
          <p:nvPr/>
        </p:nvCxnSpPr>
        <p:spPr>
          <a:xfrm>
            <a:off x="2679405" y="4369652"/>
            <a:ext cx="754911" cy="7088"/>
          </a:xfrm>
          <a:prstGeom prst="straightConnector1">
            <a:avLst/>
          </a:prstGeom>
          <a:noFill/>
          <a:ln cap="flat" cmpd="sng" w="12700">
            <a:solidFill>
              <a:schemeClr val="dk1"/>
            </a:solidFill>
            <a:prstDash val="solid"/>
            <a:round/>
            <a:headEnd len="sm" w="sm" type="none"/>
            <a:tailEnd len="med" w="med" type="triangle"/>
          </a:ln>
        </p:spPr>
      </p:cxnSp>
      <p:cxnSp>
        <p:nvCxnSpPr>
          <p:cNvPr id="451" name="Google Shape;451;p27"/>
          <p:cNvCxnSpPr/>
          <p:nvPr/>
        </p:nvCxnSpPr>
        <p:spPr>
          <a:xfrm flipH="1" rot="10800000">
            <a:off x="4392613" y="3688456"/>
            <a:ext cx="225461" cy="147715"/>
          </a:xfrm>
          <a:prstGeom prst="straightConnector1">
            <a:avLst/>
          </a:prstGeom>
          <a:noFill/>
          <a:ln cap="flat" cmpd="sng" w="12700">
            <a:solidFill>
              <a:schemeClr val="dk1"/>
            </a:solidFill>
            <a:prstDash val="solid"/>
            <a:round/>
            <a:headEnd len="sm" w="sm" type="none"/>
            <a:tailEnd len="med" w="med" type="triangle"/>
          </a:ln>
        </p:spPr>
      </p:cxnSp>
      <p:cxnSp>
        <p:nvCxnSpPr>
          <p:cNvPr id="452" name="Google Shape;452;p27"/>
          <p:cNvCxnSpPr/>
          <p:nvPr/>
        </p:nvCxnSpPr>
        <p:spPr>
          <a:xfrm flipH="1" rot="10800000">
            <a:off x="3300419" y="3780136"/>
            <a:ext cx="225461" cy="279736"/>
          </a:xfrm>
          <a:prstGeom prst="straightConnector1">
            <a:avLst/>
          </a:prstGeom>
          <a:noFill/>
          <a:ln cap="flat" cmpd="sng" w="12700">
            <a:solidFill>
              <a:schemeClr val="dk1"/>
            </a:solidFill>
            <a:prstDash val="solid"/>
            <a:round/>
            <a:headEnd len="sm" w="sm" type="none"/>
            <a:tailEnd len="med" w="med" type="triangle"/>
          </a:ln>
        </p:spPr>
      </p:cxnSp>
      <p:cxnSp>
        <p:nvCxnSpPr>
          <p:cNvPr id="453" name="Google Shape;453;p27"/>
          <p:cNvCxnSpPr/>
          <p:nvPr/>
        </p:nvCxnSpPr>
        <p:spPr>
          <a:xfrm>
            <a:off x="3082453" y="4081009"/>
            <a:ext cx="109993" cy="295731"/>
          </a:xfrm>
          <a:prstGeom prst="straightConnector1">
            <a:avLst/>
          </a:prstGeom>
          <a:noFill/>
          <a:ln cap="flat" cmpd="sng" w="12700">
            <a:solidFill>
              <a:schemeClr val="dk1"/>
            </a:solidFill>
            <a:prstDash val="solid"/>
            <a:round/>
            <a:headEnd len="sm" w="sm" type="none"/>
            <a:tailEnd len="med" w="med" type="triangle"/>
          </a:ln>
        </p:spPr>
      </p:cxnSp>
      <p:cxnSp>
        <p:nvCxnSpPr>
          <p:cNvPr id="454" name="Google Shape;454;p27"/>
          <p:cNvCxnSpPr/>
          <p:nvPr/>
        </p:nvCxnSpPr>
        <p:spPr>
          <a:xfrm>
            <a:off x="2357857" y="3463298"/>
            <a:ext cx="218103" cy="542958"/>
          </a:xfrm>
          <a:prstGeom prst="straightConnector1">
            <a:avLst/>
          </a:prstGeom>
          <a:noFill/>
          <a:ln cap="flat" cmpd="sng" w="12700">
            <a:solidFill>
              <a:schemeClr val="dk1"/>
            </a:solidFill>
            <a:prstDash val="solid"/>
            <a:round/>
            <a:headEnd len="sm" w="sm" type="none"/>
            <a:tailEnd len="med" w="med" type="triangle"/>
          </a:ln>
        </p:spPr>
      </p:cxnSp>
      <p:cxnSp>
        <p:nvCxnSpPr>
          <p:cNvPr id="455" name="Google Shape;455;p27"/>
          <p:cNvCxnSpPr/>
          <p:nvPr/>
        </p:nvCxnSpPr>
        <p:spPr>
          <a:xfrm>
            <a:off x="1931963" y="4021159"/>
            <a:ext cx="754911" cy="7088"/>
          </a:xfrm>
          <a:prstGeom prst="straightConnector1">
            <a:avLst/>
          </a:prstGeom>
          <a:noFill/>
          <a:ln cap="flat" cmpd="sng" w="12700">
            <a:solidFill>
              <a:schemeClr val="dk1"/>
            </a:solidFill>
            <a:prstDash val="solid"/>
            <a:round/>
            <a:headEnd len="sm" w="sm" type="none"/>
            <a:tailEnd len="med" w="med" type="triangle"/>
          </a:ln>
        </p:spPr>
      </p:cxnSp>
      <p:sp>
        <p:nvSpPr>
          <p:cNvPr id="456" name="Google Shape;456;p27"/>
          <p:cNvSpPr/>
          <p:nvPr/>
        </p:nvSpPr>
        <p:spPr>
          <a:xfrm>
            <a:off x="1652954" y="1323716"/>
            <a:ext cx="3985570" cy="344949"/>
          </a:xfrm>
          <a:prstGeom prst="roundRect">
            <a:avLst>
              <a:gd fmla="val 16667"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400">
                <a:solidFill>
                  <a:schemeClr val="lt1"/>
                </a:solidFill>
                <a:latin typeface="Calibri"/>
                <a:ea typeface="Calibri"/>
                <a:cs typeface="Calibri"/>
                <a:sym typeface="Calibri"/>
              </a:rPr>
              <a:t>Causa</a:t>
            </a:r>
            <a:endParaRPr/>
          </a:p>
        </p:txBody>
      </p:sp>
      <p:sp>
        <p:nvSpPr>
          <p:cNvPr id="457" name="Google Shape;457;p27"/>
          <p:cNvSpPr/>
          <p:nvPr/>
        </p:nvSpPr>
        <p:spPr>
          <a:xfrm>
            <a:off x="5726446" y="1323716"/>
            <a:ext cx="1446250" cy="344949"/>
          </a:xfrm>
          <a:prstGeom prst="roundRect">
            <a:avLst>
              <a:gd fmla="val 16667"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400">
                <a:solidFill>
                  <a:schemeClr val="lt1"/>
                </a:solidFill>
                <a:latin typeface="Calibri"/>
                <a:ea typeface="Calibri"/>
                <a:cs typeface="Calibri"/>
                <a:sym typeface="Calibri"/>
              </a:rPr>
              <a:t>Efecto</a:t>
            </a:r>
            <a:endParaRPr/>
          </a:p>
        </p:txBody>
      </p:sp>
      <p:sp>
        <p:nvSpPr>
          <p:cNvPr id="458" name="Google Shape;458;p27"/>
          <p:cNvSpPr/>
          <p:nvPr/>
        </p:nvSpPr>
        <p:spPr>
          <a:xfrm>
            <a:off x="5821993" y="2777612"/>
            <a:ext cx="1124527" cy="112452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9" name="Google Shape;459;p27"/>
          <p:cNvSpPr txBox="1"/>
          <p:nvPr/>
        </p:nvSpPr>
        <p:spPr>
          <a:xfrm>
            <a:off x="5867210" y="3170598"/>
            <a:ext cx="103409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600">
                <a:solidFill>
                  <a:schemeClr val="lt1"/>
                </a:solidFill>
                <a:latin typeface="Calibri"/>
                <a:ea typeface="Calibri"/>
                <a:cs typeface="Calibri"/>
                <a:sym typeface="Calibri"/>
              </a:rPr>
              <a:t>Problema</a:t>
            </a:r>
            <a:endParaRPr/>
          </a:p>
        </p:txBody>
      </p:sp>
      <p:sp>
        <p:nvSpPr>
          <p:cNvPr id="460" name="Google Shape;460;p27"/>
          <p:cNvSpPr/>
          <p:nvPr/>
        </p:nvSpPr>
        <p:spPr>
          <a:xfrm>
            <a:off x="1652954" y="1323716"/>
            <a:ext cx="3985570" cy="3910272"/>
          </a:xfrm>
          <a:prstGeom prst="roundRect">
            <a:avLst>
              <a:gd fmla="val 1729" name="adj"/>
            </a:avLst>
          </a:prstGeom>
          <a:no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1" name="Google Shape;461;p27"/>
          <p:cNvSpPr/>
          <p:nvPr/>
        </p:nvSpPr>
        <p:spPr>
          <a:xfrm>
            <a:off x="5726446" y="1323716"/>
            <a:ext cx="1446250" cy="3910272"/>
          </a:xfrm>
          <a:prstGeom prst="roundRect">
            <a:avLst>
              <a:gd fmla="val 4616" name="adj"/>
            </a:avLst>
          </a:prstGeom>
          <a:no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27"/>
          <p:cNvSpPr/>
          <p:nvPr/>
        </p:nvSpPr>
        <p:spPr>
          <a:xfrm>
            <a:off x="5726446" y="1620035"/>
            <a:ext cx="1446250" cy="65494"/>
          </a:xfrm>
          <a:prstGeom prst="rect">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3" name="Google Shape;463;p27"/>
          <p:cNvSpPr/>
          <p:nvPr/>
        </p:nvSpPr>
        <p:spPr>
          <a:xfrm>
            <a:off x="1652954" y="1620035"/>
            <a:ext cx="3985570" cy="69286"/>
          </a:xfrm>
          <a:prstGeom prst="rect">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27"/>
          <p:cNvSpPr/>
          <p:nvPr/>
        </p:nvSpPr>
        <p:spPr>
          <a:xfrm>
            <a:off x="1796149" y="3259287"/>
            <a:ext cx="4071061" cy="252178"/>
          </a:xfrm>
          <a:prstGeom prst="rightArrow">
            <a:avLst>
              <a:gd fmla="val 23629" name="adj1"/>
              <a:gd fmla="val 87084" name="adj2"/>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5" name="Google Shape;465;p27"/>
          <p:cNvSpPr/>
          <p:nvPr/>
        </p:nvSpPr>
        <p:spPr>
          <a:xfrm>
            <a:off x="1796149" y="3678195"/>
            <a:ext cx="58381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200">
                <a:solidFill>
                  <a:schemeClr val="dk1"/>
                </a:solidFill>
                <a:latin typeface="Calibri"/>
                <a:ea typeface="Calibri"/>
                <a:cs typeface="Calibri"/>
                <a:sym typeface="Calibri"/>
              </a:rPr>
              <a:t>Subcausa</a:t>
            </a:r>
            <a:endParaRPr sz="1200">
              <a:solidFill>
                <a:schemeClr val="dk1"/>
              </a:solidFill>
              <a:latin typeface="Arial"/>
              <a:ea typeface="Arial"/>
              <a:cs typeface="Arial"/>
              <a:sym typeface="Arial"/>
            </a:endParaRPr>
          </a:p>
        </p:txBody>
      </p:sp>
      <p:sp>
        <p:nvSpPr>
          <p:cNvPr id="466" name="Google Shape;466;p27"/>
          <p:cNvSpPr/>
          <p:nvPr/>
        </p:nvSpPr>
        <p:spPr>
          <a:xfrm>
            <a:off x="1796149" y="4077589"/>
            <a:ext cx="538609"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MX" sz="1200">
                <a:solidFill>
                  <a:schemeClr val="dk1"/>
                </a:solidFill>
                <a:latin typeface="Calibri"/>
                <a:ea typeface="Calibri"/>
                <a:cs typeface="Calibri"/>
                <a:sym typeface="Calibri"/>
              </a:rPr>
              <a:t>Causa </a:t>
            </a:r>
            <a:br>
              <a:rPr lang="es-MX" sz="1200">
                <a:solidFill>
                  <a:schemeClr val="dk1"/>
                </a:solidFill>
                <a:latin typeface="Calibri"/>
                <a:ea typeface="Calibri"/>
                <a:cs typeface="Calibri"/>
                <a:sym typeface="Calibri"/>
              </a:rPr>
            </a:br>
            <a:r>
              <a:rPr lang="es-MX" sz="1200">
                <a:solidFill>
                  <a:schemeClr val="dk1"/>
                </a:solidFill>
                <a:latin typeface="Calibri"/>
                <a:ea typeface="Calibri"/>
                <a:cs typeface="Calibri"/>
                <a:sym typeface="Calibri"/>
              </a:rPr>
              <a:t>principal</a:t>
            </a:r>
            <a:endParaRPr sz="12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cxnSp>
        <p:nvCxnSpPr>
          <p:cNvPr id="471" name="Google Shape;471;p28"/>
          <p:cNvCxnSpPr>
            <a:endCxn id="472" idx="0"/>
          </p:cNvCxnSpPr>
          <p:nvPr/>
        </p:nvCxnSpPr>
        <p:spPr>
          <a:xfrm flipH="1">
            <a:off x="1105725" y="1562171"/>
            <a:ext cx="9000" cy="3020100"/>
          </a:xfrm>
          <a:prstGeom prst="straightConnector1">
            <a:avLst/>
          </a:prstGeom>
          <a:noFill/>
          <a:ln cap="flat" cmpd="sng" w="12700">
            <a:solidFill>
              <a:srgbClr val="7150A0"/>
            </a:solidFill>
            <a:prstDash val="solid"/>
            <a:round/>
            <a:headEnd len="sm" w="sm" type="none"/>
            <a:tailEnd len="sm" w="sm" type="none"/>
          </a:ln>
        </p:spPr>
      </p:cxnSp>
      <p:sp>
        <p:nvSpPr>
          <p:cNvPr id="473" name="Google Shape;473;p28"/>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DIAGRAMA DE ISHIKAWA</a:t>
            </a:r>
            <a:endParaRPr/>
          </a:p>
        </p:txBody>
      </p:sp>
      <p:sp>
        <p:nvSpPr>
          <p:cNvPr id="474" name="Google Shape;474;p28"/>
          <p:cNvSpPr txBox="1"/>
          <p:nvPr/>
        </p:nvSpPr>
        <p:spPr>
          <a:xfrm>
            <a:off x="509500" y="919076"/>
            <a:ext cx="7917527"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¿CÓMO SE ELABORAN?</a:t>
            </a:r>
            <a:endParaRPr b="1" sz="1600">
              <a:solidFill>
                <a:schemeClr val="dk1"/>
              </a:solidFill>
              <a:latin typeface="Calibri"/>
              <a:ea typeface="Calibri"/>
              <a:cs typeface="Calibri"/>
              <a:sym typeface="Calibri"/>
            </a:endParaRPr>
          </a:p>
        </p:txBody>
      </p:sp>
      <p:sp>
        <p:nvSpPr>
          <p:cNvPr id="475" name="Google Shape;475;p28"/>
          <p:cNvSpPr/>
          <p:nvPr/>
        </p:nvSpPr>
        <p:spPr>
          <a:xfrm>
            <a:off x="1318317" y="1368860"/>
            <a:ext cx="3859443"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Debemos dibujar un diagrama en blanco.</a:t>
            </a:r>
            <a:endParaRPr sz="1400">
              <a:solidFill>
                <a:schemeClr val="dk1"/>
              </a:solidFill>
              <a:latin typeface="Calibri"/>
              <a:ea typeface="Calibri"/>
              <a:cs typeface="Calibri"/>
              <a:sym typeface="Calibri"/>
            </a:endParaRPr>
          </a:p>
        </p:txBody>
      </p:sp>
      <p:sp>
        <p:nvSpPr>
          <p:cNvPr id="476" name="Google Shape;476;p28"/>
          <p:cNvSpPr/>
          <p:nvPr/>
        </p:nvSpPr>
        <p:spPr>
          <a:xfrm>
            <a:off x="503238" y="1310601"/>
            <a:ext cx="400819"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400">
                <a:solidFill>
                  <a:srgbClr val="7150A0"/>
                </a:solidFill>
                <a:latin typeface="Calibri"/>
                <a:ea typeface="Calibri"/>
                <a:cs typeface="Calibri"/>
                <a:sym typeface="Calibri"/>
              </a:rPr>
              <a:t>01</a:t>
            </a:r>
            <a:endParaRPr b="1" sz="2400">
              <a:solidFill>
                <a:srgbClr val="7150A0"/>
              </a:solidFill>
              <a:latin typeface="Calibri"/>
              <a:ea typeface="Calibri"/>
              <a:cs typeface="Calibri"/>
              <a:sym typeface="Calibri"/>
            </a:endParaRPr>
          </a:p>
        </p:txBody>
      </p:sp>
      <p:grpSp>
        <p:nvGrpSpPr>
          <p:cNvPr id="477" name="Google Shape;477;p28"/>
          <p:cNvGrpSpPr/>
          <p:nvPr/>
        </p:nvGrpSpPr>
        <p:grpSpPr>
          <a:xfrm>
            <a:off x="1035329" y="1421842"/>
            <a:ext cx="140792" cy="140258"/>
            <a:chOff x="3427964" y="2244682"/>
            <a:chExt cx="225891" cy="225034"/>
          </a:xfrm>
        </p:grpSpPr>
        <p:sp>
          <p:nvSpPr>
            <p:cNvPr id="478" name="Google Shape;478;p2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2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80" name="Google Shape;480;p28"/>
          <p:cNvSpPr/>
          <p:nvPr/>
        </p:nvSpPr>
        <p:spPr>
          <a:xfrm>
            <a:off x="1318317" y="1748515"/>
            <a:ext cx="5427624"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Escribir de una manera breve y clara el problema a analizar.</a:t>
            </a:r>
            <a:endParaRPr sz="1400">
              <a:solidFill>
                <a:schemeClr val="dk1"/>
              </a:solidFill>
              <a:latin typeface="Calibri"/>
              <a:ea typeface="Calibri"/>
              <a:cs typeface="Calibri"/>
              <a:sym typeface="Calibri"/>
            </a:endParaRPr>
          </a:p>
        </p:txBody>
      </p:sp>
      <p:sp>
        <p:nvSpPr>
          <p:cNvPr id="481" name="Google Shape;481;p28"/>
          <p:cNvSpPr/>
          <p:nvPr/>
        </p:nvSpPr>
        <p:spPr>
          <a:xfrm>
            <a:off x="503238" y="1690256"/>
            <a:ext cx="400819"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400">
                <a:solidFill>
                  <a:srgbClr val="7150A0"/>
                </a:solidFill>
                <a:latin typeface="Calibri"/>
                <a:ea typeface="Calibri"/>
                <a:cs typeface="Calibri"/>
                <a:sym typeface="Calibri"/>
              </a:rPr>
              <a:t>02</a:t>
            </a:r>
            <a:endParaRPr b="1" sz="2400">
              <a:solidFill>
                <a:srgbClr val="7150A0"/>
              </a:solidFill>
              <a:latin typeface="Calibri"/>
              <a:ea typeface="Calibri"/>
              <a:cs typeface="Calibri"/>
              <a:sym typeface="Calibri"/>
            </a:endParaRPr>
          </a:p>
        </p:txBody>
      </p:sp>
      <p:grpSp>
        <p:nvGrpSpPr>
          <p:cNvPr id="482" name="Google Shape;482;p28"/>
          <p:cNvGrpSpPr/>
          <p:nvPr/>
        </p:nvGrpSpPr>
        <p:grpSpPr>
          <a:xfrm>
            <a:off x="1035329" y="1801497"/>
            <a:ext cx="140792" cy="140258"/>
            <a:chOff x="3427964" y="2244682"/>
            <a:chExt cx="225891" cy="225034"/>
          </a:xfrm>
        </p:grpSpPr>
        <p:sp>
          <p:nvSpPr>
            <p:cNvPr id="483" name="Google Shape;483;p2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2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85" name="Google Shape;485;p28"/>
          <p:cNvSpPr/>
          <p:nvPr/>
        </p:nvSpPr>
        <p:spPr>
          <a:xfrm>
            <a:off x="1318317" y="2151503"/>
            <a:ext cx="7108710"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Identificar y escribir las categorías que consideremos apropiadas para nuestro problema. Podemos tomar como base las cuatro principales, y de ahí partir para la creación de nuevas categorías.</a:t>
            </a:r>
            <a:endParaRPr/>
          </a:p>
        </p:txBody>
      </p:sp>
      <p:sp>
        <p:nvSpPr>
          <p:cNvPr id="486" name="Google Shape;486;p28"/>
          <p:cNvSpPr/>
          <p:nvPr/>
        </p:nvSpPr>
        <p:spPr>
          <a:xfrm>
            <a:off x="503238" y="2093244"/>
            <a:ext cx="400819"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400">
                <a:solidFill>
                  <a:srgbClr val="7150A0"/>
                </a:solidFill>
                <a:latin typeface="Calibri"/>
                <a:ea typeface="Calibri"/>
                <a:cs typeface="Calibri"/>
                <a:sym typeface="Calibri"/>
              </a:rPr>
              <a:t>03</a:t>
            </a:r>
            <a:endParaRPr b="1" sz="2400">
              <a:solidFill>
                <a:srgbClr val="7150A0"/>
              </a:solidFill>
              <a:latin typeface="Calibri"/>
              <a:ea typeface="Calibri"/>
              <a:cs typeface="Calibri"/>
              <a:sym typeface="Calibri"/>
            </a:endParaRPr>
          </a:p>
        </p:txBody>
      </p:sp>
      <p:grpSp>
        <p:nvGrpSpPr>
          <p:cNvPr id="487" name="Google Shape;487;p28"/>
          <p:cNvGrpSpPr/>
          <p:nvPr/>
        </p:nvGrpSpPr>
        <p:grpSpPr>
          <a:xfrm>
            <a:off x="1035329" y="2204485"/>
            <a:ext cx="140792" cy="140258"/>
            <a:chOff x="3427964" y="2244682"/>
            <a:chExt cx="225891" cy="225034"/>
          </a:xfrm>
        </p:grpSpPr>
        <p:sp>
          <p:nvSpPr>
            <p:cNvPr id="488" name="Google Shape;488;p2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9" name="Google Shape;489;p2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90" name="Google Shape;490;p28"/>
          <p:cNvSpPr/>
          <p:nvPr/>
        </p:nvSpPr>
        <p:spPr>
          <a:xfrm>
            <a:off x="1318317" y="2783565"/>
            <a:ext cx="7108710"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Realizar una tormenta de ideas con el fin de proponer tantas causas principales  como sea posible, esto con el fin de no omitir alguna, y que pueda ser pasada por alto. Debemos de ir anotando las causas dentro de la categoría a la cual corresponda.</a:t>
            </a:r>
            <a:endParaRPr/>
          </a:p>
        </p:txBody>
      </p:sp>
      <p:sp>
        <p:nvSpPr>
          <p:cNvPr id="491" name="Google Shape;491;p28"/>
          <p:cNvSpPr/>
          <p:nvPr/>
        </p:nvSpPr>
        <p:spPr>
          <a:xfrm>
            <a:off x="503238" y="2725306"/>
            <a:ext cx="400819"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400">
                <a:solidFill>
                  <a:srgbClr val="7150A0"/>
                </a:solidFill>
                <a:latin typeface="Calibri"/>
                <a:ea typeface="Calibri"/>
                <a:cs typeface="Calibri"/>
                <a:sym typeface="Calibri"/>
              </a:rPr>
              <a:t>04</a:t>
            </a:r>
            <a:endParaRPr b="1" sz="2400">
              <a:solidFill>
                <a:srgbClr val="7150A0"/>
              </a:solidFill>
              <a:latin typeface="Calibri"/>
              <a:ea typeface="Calibri"/>
              <a:cs typeface="Calibri"/>
              <a:sym typeface="Calibri"/>
            </a:endParaRPr>
          </a:p>
        </p:txBody>
      </p:sp>
      <p:grpSp>
        <p:nvGrpSpPr>
          <p:cNvPr id="492" name="Google Shape;492;p28"/>
          <p:cNvGrpSpPr/>
          <p:nvPr/>
        </p:nvGrpSpPr>
        <p:grpSpPr>
          <a:xfrm>
            <a:off x="1035329" y="2836547"/>
            <a:ext cx="140792" cy="140258"/>
            <a:chOff x="3427964" y="2244682"/>
            <a:chExt cx="225891" cy="225034"/>
          </a:xfrm>
        </p:grpSpPr>
        <p:sp>
          <p:nvSpPr>
            <p:cNvPr id="493" name="Google Shape;493;p2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4" name="Google Shape;494;p2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95" name="Google Shape;495;p28"/>
          <p:cNvSpPr/>
          <p:nvPr/>
        </p:nvSpPr>
        <p:spPr>
          <a:xfrm>
            <a:off x="1318317" y="3655282"/>
            <a:ext cx="7108710"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Una vez que hemos identificado las causas principales procedemos a preguntarnos, ¿Por qué ha surgido determinada causa principal? Esto con el fin de identificar cuáles han sido las causas secundarias (subcausas) que han provocado a las causas principales.</a:t>
            </a:r>
            <a:endParaRPr/>
          </a:p>
        </p:txBody>
      </p:sp>
      <p:sp>
        <p:nvSpPr>
          <p:cNvPr id="496" name="Google Shape;496;p28"/>
          <p:cNvSpPr/>
          <p:nvPr/>
        </p:nvSpPr>
        <p:spPr>
          <a:xfrm>
            <a:off x="503238" y="3597023"/>
            <a:ext cx="400819"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400">
                <a:solidFill>
                  <a:srgbClr val="7150A0"/>
                </a:solidFill>
                <a:latin typeface="Calibri"/>
                <a:ea typeface="Calibri"/>
                <a:cs typeface="Calibri"/>
                <a:sym typeface="Calibri"/>
              </a:rPr>
              <a:t>05</a:t>
            </a:r>
            <a:endParaRPr b="1" sz="2400">
              <a:solidFill>
                <a:srgbClr val="7150A0"/>
              </a:solidFill>
              <a:latin typeface="Calibri"/>
              <a:ea typeface="Calibri"/>
              <a:cs typeface="Calibri"/>
              <a:sym typeface="Calibri"/>
            </a:endParaRPr>
          </a:p>
        </p:txBody>
      </p:sp>
      <p:grpSp>
        <p:nvGrpSpPr>
          <p:cNvPr id="497" name="Google Shape;497;p28"/>
          <p:cNvGrpSpPr/>
          <p:nvPr/>
        </p:nvGrpSpPr>
        <p:grpSpPr>
          <a:xfrm>
            <a:off x="1035329" y="3708264"/>
            <a:ext cx="140792" cy="140258"/>
            <a:chOff x="3427964" y="2244682"/>
            <a:chExt cx="225891" cy="225034"/>
          </a:xfrm>
        </p:grpSpPr>
        <p:sp>
          <p:nvSpPr>
            <p:cNvPr id="498" name="Google Shape;498;p2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9" name="Google Shape;499;p2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00" name="Google Shape;500;p28"/>
          <p:cNvSpPr/>
          <p:nvPr/>
        </p:nvSpPr>
        <p:spPr>
          <a:xfrm>
            <a:off x="1318317" y="4529289"/>
            <a:ext cx="7108710"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s-MX" sz="1400">
                <a:solidFill>
                  <a:schemeClr val="dk1"/>
                </a:solidFill>
                <a:latin typeface="Calibri"/>
                <a:ea typeface="Calibri"/>
                <a:cs typeface="Calibri"/>
                <a:sym typeface="Calibri"/>
              </a:rPr>
              <a:t>Ya que hemos identificado tanto las causas principales como las causas secundarias procedemos a realizar un análisis detallado de cada una de ellas, para seleccionar aquellas causas que estamos en posibilidad de corregir de una manera inmediata.</a:t>
            </a:r>
            <a:endParaRPr sz="1400">
              <a:solidFill>
                <a:schemeClr val="dk1"/>
              </a:solidFill>
              <a:latin typeface="Calibri"/>
              <a:ea typeface="Calibri"/>
              <a:cs typeface="Calibri"/>
              <a:sym typeface="Calibri"/>
            </a:endParaRPr>
          </a:p>
        </p:txBody>
      </p:sp>
      <p:sp>
        <p:nvSpPr>
          <p:cNvPr id="501" name="Google Shape;501;p28"/>
          <p:cNvSpPr/>
          <p:nvPr/>
        </p:nvSpPr>
        <p:spPr>
          <a:xfrm>
            <a:off x="503238" y="4471030"/>
            <a:ext cx="400819"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2400">
                <a:solidFill>
                  <a:srgbClr val="7150A0"/>
                </a:solidFill>
                <a:latin typeface="Calibri"/>
                <a:ea typeface="Calibri"/>
                <a:cs typeface="Calibri"/>
                <a:sym typeface="Calibri"/>
              </a:rPr>
              <a:t>06</a:t>
            </a:r>
            <a:endParaRPr b="1" sz="2400">
              <a:solidFill>
                <a:srgbClr val="7150A0"/>
              </a:solidFill>
              <a:latin typeface="Calibri"/>
              <a:ea typeface="Calibri"/>
              <a:cs typeface="Calibri"/>
              <a:sym typeface="Calibri"/>
            </a:endParaRPr>
          </a:p>
        </p:txBody>
      </p:sp>
      <p:grpSp>
        <p:nvGrpSpPr>
          <p:cNvPr id="502" name="Google Shape;502;p28"/>
          <p:cNvGrpSpPr/>
          <p:nvPr/>
        </p:nvGrpSpPr>
        <p:grpSpPr>
          <a:xfrm>
            <a:off x="1035329" y="4582271"/>
            <a:ext cx="140792" cy="140258"/>
            <a:chOff x="3427964" y="2244682"/>
            <a:chExt cx="225891" cy="225034"/>
          </a:xfrm>
        </p:grpSpPr>
        <p:sp>
          <p:nvSpPr>
            <p:cNvPr id="472" name="Google Shape;472;p2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3" name="Google Shape;503;p2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9"/>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ACTIVIDAD</a:t>
            </a:r>
            <a:endParaRPr/>
          </a:p>
        </p:txBody>
      </p:sp>
      <p:sp>
        <p:nvSpPr>
          <p:cNvPr id="509" name="Google Shape;509;p29"/>
          <p:cNvSpPr/>
          <p:nvPr/>
        </p:nvSpPr>
        <p:spPr>
          <a:xfrm>
            <a:off x="503237" y="912813"/>
            <a:ext cx="8172451" cy="432117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0" name="Google Shape;510;p29"/>
          <p:cNvSpPr/>
          <p:nvPr/>
        </p:nvSpPr>
        <p:spPr>
          <a:xfrm>
            <a:off x="684213" y="1152871"/>
            <a:ext cx="281752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rgbClr val="00B1C3"/>
                </a:solidFill>
                <a:latin typeface="Calibri"/>
                <a:ea typeface="Calibri"/>
                <a:cs typeface="Calibri"/>
                <a:sym typeface="Calibri"/>
              </a:rPr>
              <a:t>DIAGRAMA DE ISHIKAWA</a:t>
            </a:r>
            <a:endParaRPr sz="1600">
              <a:solidFill>
                <a:srgbClr val="00B1C3"/>
              </a:solidFill>
              <a:latin typeface="Calibri"/>
              <a:ea typeface="Calibri"/>
              <a:cs typeface="Calibri"/>
              <a:sym typeface="Calibri"/>
            </a:endParaRPr>
          </a:p>
        </p:txBody>
      </p:sp>
      <p:sp>
        <p:nvSpPr>
          <p:cNvPr id="511" name="Google Shape;511;p29"/>
          <p:cNvSpPr/>
          <p:nvPr/>
        </p:nvSpPr>
        <p:spPr>
          <a:xfrm>
            <a:off x="2937884" y="1661747"/>
            <a:ext cx="3303155"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600">
                <a:solidFill>
                  <a:schemeClr val="dk1"/>
                </a:solidFill>
                <a:latin typeface="Calibri"/>
                <a:ea typeface="Calibri"/>
                <a:cs typeface="Calibri"/>
                <a:sym typeface="Calibri"/>
              </a:rPr>
              <a:t>EJEMPLO DE DIAGRAMA DE ISHIKAWA</a:t>
            </a:r>
            <a:endParaRPr sz="1600">
              <a:solidFill>
                <a:schemeClr val="dk1"/>
              </a:solidFill>
              <a:latin typeface="Calibri"/>
              <a:ea typeface="Calibri"/>
              <a:cs typeface="Calibri"/>
              <a:sym typeface="Calibri"/>
            </a:endParaRPr>
          </a:p>
        </p:txBody>
      </p:sp>
      <p:sp>
        <p:nvSpPr>
          <p:cNvPr id="512" name="Google Shape;512;p29"/>
          <p:cNvSpPr/>
          <p:nvPr/>
        </p:nvSpPr>
        <p:spPr>
          <a:xfrm>
            <a:off x="812265" y="2023122"/>
            <a:ext cx="7543800" cy="3021496"/>
          </a:xfrm>
          <a:prstGeom prst="roundRect">
            <a:avLst>
              <a:gd fmla="val 343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13" name="Google Shape;513;p29"/>
          <p:cNvGrpSpPr/>
          <p:nvPr/>
        </p:nvGrpSpPr>
        <p:grpSpPr>
          <a:xfrm>
            <a:off x="1468507" y="2352395"/>
            <a:ext cx="6231317" cy="2282122"/>
            <a:chOff x="2136913" y="2352395"/>
            <a:chExt cx="6231317" cy="2282122"/>
          </a:xfrm>
        </p:grpSpPr>
        <p:cxnSp>
          <p:nvCxnSpPr>
            <p:cNvPr id="514" name="Google Shape;514;p29"/>
            <p:cNvCxnSpPr/>
            <p:nvPr/>
          </p:nvCxnSpPr>
          <p:spPr>
            <a:xfrm rot="10800000">
              <a:off x="2136913" y="3468757"/>
              <a:ext cx="4691269" cy="0"/>
            </a:xfrm>
            <a:prstGeom prst="straightConnector1">
              <a:avLst/>
            </a:prstGeom>
            <a:noFill/>
            <a:ln cap="flat" cmpd="sng" w="28575">
              <a:solidFill>
                <a:srgbClr val="00B1C3"/>
              </a:solidFill>
              <a:prstDash val="solid"/>
              <a:round/>
              <a:headEnd len="sm" w="sm" type="none"/>
              <a:tailEnd len="sm" w="sm" type="none"/>
            </a:ln>
          </p:spPr>
        </p:cxnSp>
        <p:cxnSp>
          <p:nvCxnSpPr>
            <p:cNvPr id="515" name="Google Shape;515;p29"/>
            <p:cNvCxnSpPr/>
            <p:nvPr/>
          </p:nvCxnSpPr>
          <p:spPr>
            <a:xfrm rot="10800000">
              <a:off x="5287617" y="2546398"/>
              <a:ext cx="646045" cy="922359"/>
            </a:xfrm>
            <a:prstGeom prst="straightConnector1">
              <a:avLst/>
            </a:prstGeom>
            <a:noFill/>
            <a:ln cap="flat" cmpd="sng" w="28575">
              <a:solidFill>
                <a:srgbClr val="00B1C3"/>
              </a:solidFill>
              <a:prstDash val="solid"/>
              <a:round/>
              <a:headEnd len="sm" w="sm" type="none"/>
              <a:tailEnd len="sm" w="sm" type="none"/>
            </a:ln>
          </p:spPr>
        </p:cxnSp>
        <p:cxnSp>
          <p:nvCxnSpPr>
            <p:cNvPr id="516" name="Google Shape;516;p29"/>
            <p:cNvCxnSpPr/>
            <p:nvPr/>
          </p:nvCxnSpPr>
          <p:spPr>
            <a:xfrm rot="10800000">
              <a:off x="3990559" y="2546398"/>
              <a:ext cx="646045" cy="922359"/>
            </a:xfrm>
            <a:prstGeom prst="straightConnector1">
              <a:avLst/>
            </a:prstGeom>
            <a:noFill/>
            <a:ln cap="flat" cmpd="sng" w="28575">
              <a:solidFill>
                <a:srgbClr val="00B1C3"/>
              </a:solidFill>
              <a:prstDash val="solid"/>
              <a:round/>
              <a:headEnd len="sm" w="sm" type="none"/>
              <a:tailEnd len="sm" w="sm" type="none"/>
            </a:ln>
          </p:spPr>
        </p:cxnSp>
        <p:cxnSp>
          <p:nvCxnSpPr>
            <p:cNvPr id="517" name="Google Shape;517;p29"/>
            <p:cNvCxnSpPr/>
            <p:nvPr/>
          </p:nvCxnSpPr>
          <p:spPr>
            <a:xfrm rot="10800000">
              <a:off x="2614861" y="2546398"/>
              <a:ext cx="646045" cy="922359"/>
            </a:xfrm>
            <a:prstGeom prst="straightConnector1">
              <a:avLst/>
            </a:prstGeom>
            <a:noFill/>
            <a:ln cap="flat" cmpd="sng" w="28575">
              <a:solidFill>
                <a:srgbClr val="00B1C3"/>
              </a:solidFill>
              <a:prstDash val="solid"/>
              <a:round/>
              <a:headEnd len="sm" w="sm" type="none"/>
              <a:tailEnd len="sm" w="sm" type="none"/>
            </a:ln>
          </p:spPr>
        </p:cxnSp>
        <p:cxnSp>
          <p:nvCxnSpPr>
            <p:cNvPr id="518" name="Google Shape;518;p29"/>
            <p:cNvCxnSpPr/>
            <p:nvPr/>
          </p:nvCxnSpPr>
          <p:spPr>
            <a:xfrm flipH="1">
              <a:off x="5044950" y="3468757"/>
              <a:ext cx="567406" cy="922359"/>
            </a:xfrm>
            <a:prstGeom prst="straightConnector1">
              <a:avLst/>
            </a:prstGeom>
            <a:noFill/>
            <a:ln cap="flat" cmpd="sng" w="28575">
              <a:solidFill>
                <a:srgbClr val="00B1C3"/>
              </a:solidFill>
              <a:prstDash val="solid"/>
              <a:round/>
              <a:headEnd len="sm" w="sm" type="none"/>
              <a:tailEnd len="sm" w="sm" type="none"/>
            </a:ln>
          </p:spPr>
        </p:cxnSp>
        <p:cxnSp>
          <p:nvCxnSpPr>
            <p:cNvPr id="519" name="Google Shape;519;p29"/>
            <p:cNvCxnSpPr/>
            <p:nvPr/>
          </p:nvCxnSpPr>
          <p:spPr>
            <a:xfrm flipH="1">
              <a:off x="3726990" y="3468757"/>
              <a:ext cx="567406" cy="922359"/>
            </a:xfrm>
            <a:prstGeom prst="straightConnector1">
              <a:avLst/>
            </a:prstGeom>
            <a:noFill/>
            <a:ln cap="flat" cmpd="sng" w="28575">
              <a:solidFill>
                <a:srgbClr val="00B1C3"/>
              </a:solidFill>
              <a:prstDash val="solid"/>
              <a:round/>
              <a:headEnd len="sm" w="sm" type="none"/>
              <a:tailEnd len="sm" w="sm" type="none"/>
            </a:ln>
          </p:spPr>
        </p:cxnSp>
        <p:cxnSp>
          <p:nvCxnSpPr>
            <p:cNvPr id="520" name="Google Shape;520;p29"/>
            <p:cNvCxnSpPr/>
            <p:nvPr/>
          </p:nvCxnSpPr>
          <p:spPr>
            <a:xfrm flipH="1">
              <a:off x="2372194" y="3468757"/>
              <a:ext cx="567406" cy="922359"/>
            </a:xfrm>
            <a:prstGeom prst="straightConnector1">
              <a:avLst/>
            </a:prstGeom>
            <a:noFill/>
            <a:ln cap="flat" cmpd="sng" w="28575">
              <a:solidFill>
                <a:srgbClr val="00B1C3"/>
              </a:solidFill>
              <a:prstDash val="solid"/>
              <a:round/>
              <a:headEnd len="sm" w="sm" type="none"/>
              <a:tailEnd len="sm" w="sm" type="none"/>
            </a:ln>
          </p:spPr>
        </p:cxnSp>
        <p:sp>
          <p:nvSpPr>
            <p:cNvPr id="521" name="Google Shape;521;p29"/>
            <p:cNvSpPr/>
            <p:nvPr/>
          </p:nvSpPr>
          <p:spPr>
            <a:xfrm>
              <a:off x="5287616" y="2352395"/>
              <a:ext cx="80697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600">
                  <a:solidFill>
                    <a:srgbClr val="00B1C3"/>
                  </a:solidFill>
                  <a:latin typeface="Calibri"/>
                  <a:ea typeface="Calibri"/>
                  <a:cs typeface="Calibri"/>
                  <a:sym typeface="Calibri"/>
                </a:rPr>
                <a:t>Gente</a:t>
              </a:r>
              <a:endParaRPr sz="1600">
                <a:solidFill>
                  <a:srgbClr val="00B1C3"/>
                </a:solidFill>
                <a:latin typeface="Calibri"/>
                <a:ea typeface="Calibri"/>
                <a:cs typeface="Calibri"/>
                <a:sym typeface="Calibri"/>
              </a:endParaRPr>
            </a:p>
          </p:txBody>
        </p:sp>
        <p:sp>
          <p:nvSpPr>
            <p:cNvPr id="522" name="Google Shape;522;p29"/>
            <p:cNvSpPr/>
            <p:nvPr/>
          </p:nvSpPr>
          <p:spPr>
            <a:xfrm>
              <a:off x="4079932" y="2352395"/>
              <a:ext cx="1046757"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600">
                  <a:solidFill>
                    <a:srgbClr val="00B1C3"/>
                  </a:solidFill>
                  <a:latin typeface="Calibri"/>
                  <a:ea typeface="Calibri"/>
                  <a:cs typeface="Calibri"/>
                  <a:sym typeface="Calibri"/>
                </a:rPr>
                <a:t>Materiales</a:t>
              </a:r>
              <a:endParaRPr sz="1600">
                <a:solidFill>
                  <a:srgbClr val="00B1C3"/>
                </a:solidFill>
                <a:latin typeface="Calibri"/>
                <a:ea typeface="Calibri"/>
                <a:cs typeface="Calibri"/>
                <a:sym typeface="Calibri"/>
              </a:endParaRPr>
            </a:p>
          </p:txBody>
        </p:sp>
        <p:sp>
          <p:nvSpPr>
            <p:cNvPr id="523" name="Google Shape;523;p29"/>
            <p:cNvSpPr/>
            <p:nvPr/>
          </p:nvSpPr>
          <p:spPr>
            <a:xfrm>
              <a:off x="2590531" y="2352395"/>
              <a:ext cx="38667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600">
                  <a:solidFill>
                    <a:srgbClr val="00B1C3"/>
                  </a:solidFill>
                  <a:latin typeface="Calibri"/>
                  <a:ea typeface="Calibri"/>
                  <a:cs typeface="Calibri"/>
                  <a:sym typeface="Calibri"/>
                </a:rPr>
                <a:t>?</a:t>
              </a:r>
              <a:endParaRPr sz="1600">
                <a:solidFill>
                  <a:srgbClr val="00B1C3"/>
                </a:solidFill>
                <a:latin typeface="Calibri"/>
                <a:ea typeface="Calibri"/>
                <a:cs typeface="Calibri"/>
                <a:sym typeface="Calibri"/>
              </a:endParaRPr>
            </a:p>
          </p:txBody>
        </p:sp>
        <p:sp>
          <p:nvSpPr>
            <p:cNvPr id="524" name="Google Shape;524;p29"/>
            <p:cNvSpPr/>
            <p:nvPr/>
          </p:nvSpPr>
          <p:spPr>
            <a:xfrm>
              <a:off x="2351293" y="4388296"/>
              <a:ext cx="38667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600">
                  <a:solidFill>
                    <a:srgbClr val="00B1C3"/>
                  </a:solidFill>
                  <a:latin typeface="Calibri"/>
                  <a:ea typeface="Calibri"/>
                  <a:cs typeface="Calibri"/>
                  <a:sym typeface="Calibri"/>
                </a:rPr>
                <a:t>?</a:t>
              </a:r>
              <a:endParaRPr sz="1600">
                <a:solidFill>
                  <a:srgbClr val="00B1C3"/>
                </a:solidFill>
                <a:latin typeface="Calibri"/>
                <a:ea typeface="Calibri"/>
                <a:cs typeface="Calibri"/>
                <a:sym typeface="Calibri"/>
              </a:endParaRPr>
            </a:p>
          </p:txBody>
        </p:sp>
        <p:sp>
          <p:nvSpPr>
            <p:cNvPr id="525" name="Google Shape;525;p29"/>
            <p:cNvSpPr/>
            <p:nvPr/>
          </p:nvSpPr>
          <p:spPr>
            <a:xfrm>
              <a:off x="5041403" y="4321791"/>
              <a:ext cx="100209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600">
                  <a:solidFill>
                    <a:srgbClr val="00B1C3"/>
                  </a:solidFill>
                  <a:latin typeface="Calibri"/>
                  <a:ea typeface="Calibri"/>
                  <a:cs typeface="Calibri"/>
                  <a:sym typeface="Calibri"/>
                </a:rPr>
                <a:t>Entorno</a:t>
              </a:r>
              <a:endParaRPr sz="1600">
                <a:solidFill>
                  <a:srgbClr val="00B1C3"/>
                </a:solidFill>
                <a:latin typeface="Calibri"/>
                <a:ea typeface="Calibri"/>
                <a:cs typeface="Calibri"/>
                <a:sym typeface="Calibri"/>
              </a:endParaRPr>
            </a:p>
          </p:txBody>
        </p:sp>
        <p:sp>
          <p:nvSpPr>
            <p:cNvPr id="526" name="Google Shape;526;p29"/>
            <p:cNvSpPr/>
            <p:nvPr/>
          </p:nvSpPr>
          <p:spPr>
            <a:xfrm>
              <a:off x="3709191" y="4321791"/>
              <a:ext cx="100209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MX" sz="1600">
                  <a:solidFill>
                    <a:srgbClr val="00B1C3"/>
                  </a:solidFill>
                  <a:latin typeface="Calibri"/>
                  <a:ea typeface="Calibri"/>
                  <a:cs typeface="Calibri"/>
                  <a:sym typeface="Calibri"/>
                </a:rPr>
                <a:t>Políticas</a:t>
              </a:r>
              <a:endParaRPr sz="1600">
                <a:solidFill>
                  <a:srgbClr val="00B1C3"/>
                </a:solidFill>
                <a:latin typeface="Calibri"/>
                <a:ea typeface="Calibri"/>
                <a:cs typeface="Calibri"/>
                <a:sym typeface="Calibri"/>
              </a:endParaRPr>
            </a:p>
          </p:txBody>
        </p:sp>
        <p:cxnSp>
          <p:nvCxnSpPr>
            <p:cNvPr id="527" name="Google Shape;527;p29"/>
            <p:cNvCxnSpPr/>
            <p:nvPr/>
          </p:nvCxnSpPr>
          <p:spPr>
            <a:xfrm rot="10800000">
              <a:off x="4071306" y="4063987"/>
              <a:ext cx="687166" cy="0"/>
            </a:xfrm>
            <a:prstGeom prst="straightConnector1">
              <a:avLst/>
            </a:prstGeom>
            <a:noFill/>
            <a:ln cap="flat" cmpd="sng" w="19050">
              <a:solidFill>
                <a:srgbClr val="714FA0"/>
              </a:solidFill>
              <a:prstDash val="solid"/>
              <a:round/>
              <a:headEnd len="sm" w="sm" type="none"/>
              <a:tailEnd len="med" w="med" type="triangle"/>
            </a:ln>
          </p:spPr>
        </p:cxnSp>
        <p:cxnSp>
          <p:nvCxnSpPr>
            <p:cNvPr id="528" name="Google Shape;528;p29"/>
            <p:cNvCxnSpPr/>
            <p:nvPr/>
          </p:nvCxnSpPr>
          <p:spPr>
            <a:xfrm rot="10800000">
              <a:off x="5429699" y="3839523"/>
              <a:ext cx="687166" cy="0"/>
            </a:xfrm>
            <a:prstGeom prst="straightConnector1">
              <a:avLst/>
            </a:prstGeom>
            <a:noFill/>
            <a:ln cap="flat" cmpd="sng" w="19050">
              <a:solidFill>
                <a:srgbClr val="714FA0"/>
              </a:solidFill>
              <a:prstDash val="solid"/>
              <a:round/>
              <a:headEnd len="sm" w="sm" type="none"/>
              <a:tailEnd len="med" w="med" type="triangle"/>
            </a:ln>
          </p:spPr>
        </p:cxnSp>
        <p:cxnSp>
          <p:nvCxnSpPr>
            <p:cNvPr id="529" name="Google Shape;529;p29"/>
            <p:cNvCxnSpPr/>
            <p:nvPr/>
          </p:nvCxnSpPr>
          <p:spPr>
            <a:xfrm rot="10800000">
              <a:off x="2737030" y="3839523"/>
              <a:ext cx="687166" cy="0"/>
            </a:xfrm>
            <a:prstGeom prst="straightConnector1">
              <a:avLst/>
            </a:prstGeom>
            <a:noFill/>
            <a:ln cap="flat" cmpd="sng" w="19050">
              <a:solidFill>
                <a:srgbClr val="714FA0"/>
              </a:solidFill>
              <a:prstDash val="solid"/>
              <a:round/>
              <a:headEnd len="sm" w="sm" type="none"/>
              <a:tailEnd len="med" w="med" type="triangle"/>
            </a:ln>
          </p:spPr>
        </p:cxnSp>
        <p:cxnSp>
          <p:nvCxnSpPr>
            <p:cNvPr id="530" name="Google Shape;530;p29"/>
            <p:cNvCxnSpPr/>
            <p:nvPr/>
          </p:nvCxnSpPr>
          <p:spPr>
            <a:xfrm rot="10800000">
              <a:off x="4228417" y="2838723"/>
              <a:ext cx="687166" cy="0"/>
            </a:xfrm>
            <a:prstGeom prst="straightConnector1">
              <a:avLst/>
            </a:prstGeom>
            <a:noFill/>
            <a:ln cap="flat" cmpd="sng" w="19050">
              <a:solidFill>
                <a:srgbClr val="714FA0"/>
              </a:solidFill>
              <a:prstDash val="solid"/>
              <a:round/>
              <a:headEnd len="sm" w="sm" type="none"/>
              <a:tailEnd len="med" w="med" type="triangle"/>
            </a:ln>
          </p:spPr>
        </p:cxnSp>
        <p:cxnSp>
          <p:nvCxnSpPr>
            <p:cNvPr id="531" name="Google Shape;531;p29"/>
            <p:cNvCxnSpPr/>
            <p:nvPr/>
          </p:nvCxnSpPr>
          <p:spPr>
            <a:xfrm rot="10800000">
              <a:off x="3014416" y="3095000"/>
              <a:ext cx="687166" cy="0"/>
            </a:xfrm>
            <a:prstGeom prst="straightConnector1">
              <a:avLst/>
            </a:prstGeom>
            <a:noFill/>
            <a:ln cap="flat" cmpd="sng" w="19050">
              <a:solidFill>
                <a:srgbClr val="714FA0"/>
              </a:solidFill>
              <a:prstDash val="solid"/>
              <a:round/>
              <a:headEnd len="sm" w="sm" type="none"/>
              <a:tailEnd len="med" w="med" type="triangle"/>
            </a:ln>
          </p:spPr>
        </p:cxnSp>
        <p:cxnSp>
          <p:nvCxnSpPr>
            <p:cNvPr id="532" name="Google Shape;532;p29"/>
            <p:cNvCxnSpPr/>
            <p:nvPr/>
          </p:nvCxnSpPr>
          <p:spPr>
            <a:xfrm rot="10800000">
              <a:off x="5691102" y="3095000"/>
              <a:ext cx="687166" cy="0"/>
            </a:xfrm>
            <a:prstGeom prst="straightConnector1">
              <a:avLst/>
            </a:prstGeom>
            <a:noFill/>
            <a:ln cap="flat" cmpd="sng" w="19050">
              <a:solidFill>
                <a:srgbClr val="714FA0"/>
              </a:solidFill>
              <a:prstDash val="solid"/>
              <a:round/>
              <a:headEnd len="sm" w="sm" type="none"/>
              <a:tailEnd len="med" w="med" type="triangle"/>
            </a:ln>
          </p:spPr>
        </p:cxnSp>
        <p:sp>
          <p:nvSpPr>
            <p:cNvPr id="533" name="Google Shape;533;p29"/>
            <p:cNvSpPr/>
            <p:nvPr/>
          </p:nvSpPr>
          <p:spPr>
            <a:xfrm>
              <a:off x="6662947" y="3197136"/>
              <a:ext cx="1705283" cy="543241"/>
            </a:xfrm>
            <a:prstGeom prst="roundRect">
              <a:avLst>
                <a:gd fmla="val 11365"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MX" sz="1200">
                  <a:solidFill>
                    <a:schemeClr val="lt1"/>
                  </a:solidFill>
                  <a:latin typeface="Calibri"/>
                  <a:ea typeface="Calibri"/>
                  <a:cs typeface="Calibri"/>
                  <a:sym typeface="Calibri"/>
                </a:rPr>
                <a:t>¿Cómo mejorar la creatividad en mis estudios/organización?</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 name="Google Shape;86;p3"/>
          <p:cNvPicPr preferRelativeResize="0"/>
          <p:nvPr/>
        </p:nvPicPr>
        <p:blipFill rotWithShape="1">
          <a:blip r:embed="rId3">
            <a:alphaModFix amt="42000"/>
          </a:blip>
          <a:srcRect b="0" l="0" r="0" t="0"/>
          <a:stretch/>
        </p:blipFill>
        <p:spPr>
          <a:xfrm>
            <a:off x="6986661" y="3052731"/>
            <a:ext cx="1689027" cy="2181257"/>
          </a:xfrm>
          <a:prstGeom prst="rect">
            <a:avLst/>
          </a:prstGeom>
          <a:noFill/>
          <a:ln>
            <a:noFill/>
          </a:ln>
        </p:spPr>
      </p:pic>
      <p:sp>
        <p:nvSpPr>
          <p:cNvPr id="87" name="Google Shape;87;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 name="Google Shape;88;p3"/>
          <p:cNvPicPr preferRelativeResize="0"/>
          <p:nvPr/>
        </p:nvPicPr>
        <p:blipFill rotWithShape="1">
          <a:blip r:embed="rId4">
            <a:alphaModFix/>
          </a:blip>
          <a:srcRect b="0" l="0" r="0" t="0"/>
          <a:stretch/>
        </p:blipFill>
        <p:spPr>
          <a:xfrm>
            <a:off x="1010839" y="2236484"/>
            <a:ext cx="117851" cy="121369"/>
          </a:xfrm>
          <a:prstGeom prst="rect">
            <a:avLst/>
          </a:prstGeom>
          <a:noFill/>
          <a:ln>
            <a:noFill/>
          </a:ln>
        </p:spPr>
      </p:pic>
      <p:sp>
        <p:nvSpPr>
          <p:cNvPr id="89" name="Google Shape;89;p3"/>
          <p:cNvSpPr txBox="1"/>
          <p:nvPr/>
        </p:nvSpPr>
        <p:spPr>
          <a:xfrm>
            <a:off x="1282298" y="918372"/>
            <a:ext cx="5310900" cy="1723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dk1"/>
              </a:buClr>
              <a:buSzPts val="1400"/>
              <a:buFont typeface="Calibri"/>
              <a:buNone/>
            </a:pPr>
            <a:r>
              <a:rPr b="1" lang="es-MX" sz="1400">
                <a:solidFill>
                  <a:schemeClr val="dk1"/>
                </a:solidFill>
                <a:latin typeface="Calibri"/>
                <a:ea typeface="Calibri"/>
                <a:cs typeface="Calibri"/>
                <a:sym typeface="Calibri"/>
              </a:rPr>
              <a:t>En esta sesión conoceremos:</a:t>
            </a:r>
            <a:endParaRPr/>
          </a:p>
          <a:p>
            <a:pPr indent="0" lvl="0" marL="0" marR="0" rtl="0" algn="l">
              <a:spcBef>
                <a:spcPts val="0"/>
              </a:spcBef>
              <a:spcAft>
                <a:spcPts val="0"/>
              </a:spcAft>
              <a:buClr>
                <a:schemeClr val="dk1"/>
              </a:buClr>
              <a:buSzPts val="1400"/>
              <a:buFont typeface="Arial"/>
              <a:buNone/>
            </a:pPr>
            <a:r>
              <a:t/>
            </a:r>
            <a:endParaRPr b="1" sz="1400">
              <a:solidFill>
                <a:schemeClr val="dk1"/>
              </a:solidFill>
              <a:latin typeface="Calibri"/>
              <a:ea typeface="Calibri"/>
              <a:cs typeface="Calibri"/>
              <a:sym typeface="Calibri"/>
            </a:endParaRPr>
          </a:p>
          <a:p>
            <a:pPr indent="-176213" lvl="0" marL="176213" marR="0" rtl="0" algn="l">
              <a:spcBef>
                <a:spcPts val="0"/>
              </a:spcBef>
              <a:spcAft>
                <a:spcPts val="0"/>
              </a:spcAft>
              <a:buClr>
                <a:srgbClr val="ED4E4C"/>
              </a:buClr>
              <a:buSzPts val="1400"/>
              <a:buFont typeface="Arial"/>
              <a:buAutoNum type="arabicPeriod"/>
            </a:pPr>
            <a:r>
              <a:rPr lang="es-MX" sz="1400">
                <a:solidFill>
                  <a:schemeClr val="dk1"/>
                </a:solidFill>
                <a:latin typeface="Calibri"/>
                <a:ea typeface="Calibri"/>
                <a:cs typeface="Calibri"/>
                <a:sym typeface="Calibri"/>
              </a:rPr>
              <a:t>El concepto de pensamiento irradiante.</a:t>
            </a:r>
            <a:endParaRPr/>
          </a:p>
          <a:p>
            <a:pPr indent="-176213" lvl="0" marL="176213" marR="0" rtl="0" algn="l">
              <a:spcBef>
                <a:spcPts val="0"/>
              </a:spcBef>
              <a:spcAft>
                <a:spcPts val="0"/>
              </a:spcAft>
              <a:buClr>
                <a:srgbClr val="ED4E4C"/>
              </a:buClr>
              <a:buSzPts val="1400"/>
              <a:buFont typeface="Arial"/>
              <a:buAutoNum type="arabicPeriod"/>
            </a:pPr>
            <a:r>
              <a:rPr lang="es-MX" sz="1400">
                <a:solidFill>
                  <a:schemeClr val="dk1"/>
                </a:solidFill>
                <a:latin typeface="Calibri"/>
                <a:ea typeface="Calibri"/>
                <a:cs typeface="Calibri"/>
                <a:sym typeface="Calibri"/>
              </a:rPr>
              <a:t>La técnica de los mapas mentales.</a:t>
            </a:r>
            <a:endParaRPr/>
          </a:p>
          <a:p>
            <a:pPr indent="-176213" lvl="0" marL="176213" marR="0" rtl="0" algn="l">
              <a:spcBef>
                <a:spcPts val="0"/>
              </a:spcBef>
              <a:spcAft>
                <a:spcPts val="0"/>
              </a:spcAft>
              <a:buClr>
                <a:srgbClr val="ED4E4C"/>
              </a:buClr>
              <a:buSzPts val="1400"/>
              <a:buFont typeface="Arial"/>
              <a:buAutoNum type="arabicPeriod"/>
            </a:pPr>
            <a:r>
              <a:rPr lang="es-MX" sz="1400">
                <a:solidFill>
                  <a:schemeClr val="dk1"/>
                </a:solidFill>
                <a:latin typeface="Calibri"/>
                <a:ea typeface="Calibri"/>
                <a:cs typeface="Calibri"/>
                <a:sym typeface="Calibri"/>
              </a:rPr>
              <a:t>El diagrama de Ishikawa</a:t>
            </a:r>
            <a:endParaRPr/>
          </a:p>
          <a:p>
            <a:pPr indent="-87313" lvl="0" marL="176213" marR="0" rtl="0" algn="l">
              <a:spcBef>
                <a:spcPts val="0"/>
              </a:spcBef>
              <a:spcAft>
                <a:spcPts val="0"/>
              </a:spcAft>
              <a:buClr>
                <a:schemeClr val="dk1"/>
              </a:buClr>
              <a:buSzPts val="1400"/>
              <a:buFont typeface="Arial"/>
              <a:buNone/>
            </a:pPr>
            <a:r>
              <a:t/>
            </a:r>
            <a:endParaRPr b="1" i="1"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lang="es-MX" sz="1400">
                <a:solidFill>
                  <a:schemeClr val="dk1"/>
                </a:solidFill>
                <a:latin typeface="Calibri"/>
                <a:ea typeface="Calibri"/>
                <a:cs typeface="Calibri"/>
                <a:sym typeface="Calibri"/>
              </a:rPr>
              <a:t>Esto te permitirá entender mejor </a:t>
            </a:r>
            <a:r>
              <a:rPr lang="es-MX">
                <a:solidFill>
                  <a:schemeClr val="dk1"/>
                </a:solidFill>
                <a:latin typeface="Calibri"/>
                <a:ea typeface="Calibri"/>
                <a:cs typeface="Calibri"/>
                <a:sym typeface="Calibri"/>
              </a:rPr>
              <a:t>cómo</a:t>
            </a:r>
            <a:r>
              <a:rPr lang="es-MX" sz="1400">
                <a:solidFill>
                  <a:schemeClr val="dk1"/>
                </a:solidFill>
                <a:latin typeface="Calibri"/>
                <a:ea typeface="Calibri"/>
                <a:cs typeface="Calibri"/>
                <a:sym typeface="Calibri"/>
              </a:rPr>
              <a:t> se generan nuestros pensamientos e ideas y tener una herramienta para organizarlas.</a:t>
            </a:r>
            <a:endParaRPr sz="1400">
              <a:solidFill>
                <a:schemeClr val="dk1"/>
              </a:solidFill>
              <a:latin typeface="Calibri"/>
              <a:ea typeface="Calibri"/>
              <a:cs typeface="Calibri"/>
              <a:sym typeface="Calibri"/>
            </a:endParaRPr>
          </a:p>
        </p:txBody>
      </p:sp>
      <p:sp>
        <p:nvSpPr>
          <p:cNvPr id="90" name="Google Shape;90;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INTRODUCCIÓN </a:t>
            </a:r>
            <a:endParaRPr/>
          </a:p>
        </p:txBody>
      </p:sp>
      <p:pic>
        <p:nvPicPr>
          <p:cNvPr id="91" name="Google Shape;91;p3"/>
          <p:cNvPicPr preferRelativeResize="0"/>
          <p:nvPr/>
        </p:nvPicPr>
        <p:blipFill rotWithShape="1">
          <a:blip r:embed="rId4">
            <a:alphaModFix/>
          </a:blip>
          <a:srcRect b="0" l="0" r="0" t="0"/>
          <a:stretch/>
        </p:blipFill>
        <p:spPr>
          <a:xfrm>
            <a:off x="1010839" y="956324"/>
            <a:ext cx="117851" cy="12136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0"/>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39" name="Google Shape;539;p30"/>
          <p:cNvGrpSpPr/>
          <p:nvPr/>
        </p:nvGrpSpPr>
        <p:grpSpPr>
          <a:xfrm>
            <a:off x="2506315" y="2194222"/>
            <a:ext cx="4581728" cy="1326557"/>
            <a:chOff x="2403187" y="2211377"/>
            <a:chExt cx="4581728" cy="1326557"/>
          </a:xfrm>
        </p:grpSpPr>
        <p:sp>
          <p:nvSpPr>
            <p:cNvPr id="540" name="Google Shape;540;p30"/>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3600">
                  <a:solidFill>
                    <a:schemeClr val="lt1"/>
                  </a:solidFill>
                  <a:latin typeface="Arial"/>
                  <a:ea typeface="Arial"/>
                  <a:cs typeface="Arial"/>
                  <a:sym typeface="Arial"/>
                </a:rPr>
                <a:t>CONCLUSIONES</a:t>
              </a:r>
              <a:br>
                <a:rPr lang="es-MX" sz="3600">
                  <a:solidFill>
                    <a:schemeClr val="lt1"/>
                  </a:solidFill>
                  <a:latin typeface="Arial"/>
                  <a:ea typeface="Arial"/>
                  <a:cs typeface="Arial"/>
                  <a:sym typeface="Arial"/>
                </a:rPr>
              </a:br>
              <a:r>
                <a:rPr b="1" lang="es-MX" sz="3600">
                  <a:solidFill>
                    <a:schemeClr val="lt1"/>
                  </a:solidFill>
                  <a:latin typeface="Arial"/>
                  <a:ea typeface="Arial"/>
                  <a:cs typeface="Arial"/>
                  <a:sym typeface="Arial"/>
                </a:rPr>
                <a:t>MÁS REFERENCIAS</a:t>
              </a:r>
              <a:endParaRPr/>
            </a:p>
          </p:txBody>
        </p:sp>
        <p:pic>
          <p:nvPicPr>
            <p:cNvPr id="541" name="Google Shape;541;p30"/>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542" name="Google Shape;542;p30"/>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1"/>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9" name="Google Shape;549;p31"/>
          <p:cNvSpPr txBox="1"/>
          <p:nvPr/>
        </p:nvSpPr>
        <p:spPr>
          <a:xfrm>
            <a:off x="1279546" y="912813"/>
            <a:ext cx="5381028" cy="279050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s-MX" sz="1400">
                <a:solidFill>
                  <a:schemeClr val="dk1"/>
                </a:solidFill>
                <a:latin typeface="Calibri"/>
                <a:ea typeface="Calibri"/>
                <a:cs typeface="Calibri"/>
                <a:sym typeface="Calibri"/>
              </a:rPr>
              <a:t>El Pensamiento Irradiante es la forma natural y automática de trabajar nuestra mente. Nuestros pensamientos se crean a partir de las asociaciones que hacemos de una idea central. </a:t>
            </a:r>
            <a:endParaRPr/>
          </a:p>
          <a:p>
            <a:pPr indent="0" lvl="0" marL="0" marR="0" rtl="0" algn="l">
              <a:lnSpc>
                <a:spcPct val="120000"/>
              </a:lnSpc>
              <a:spcBef>
                <a:spcPts val="780"/>
              </a:spcBef>
              <a:spcAft>
                <a:spcPts val="0"/>
              </a:spcAft>
              <a:buNone/>
            </a:pPr>
            <a:r>
              <a:rPr lang="es-MX" sz="1400">
                <a:solidFill>
                  <a:schemeClr val="dk1"/>
                </a:solidFill>
                <a:latin typeface="Calibri"/>
                <a:ea typeface="Calibri"/>
                <a:cs typeface="Calibri"/>
                <a:sym typeface="Calibri"/>
              </a:rPr>
              <a:t>El mapa mental es una poderosa técnica gráfica que nos ofrece una llave maestra para acceder al potencial de nuestro cerebro. El mapa mental es una expresión del pensamiento irradiante, porque funciona de una manera parecida. </a:t>
            </a:r>
            <a:endParaRPr/>
          </a:p>
          <a:p>
            <a:pPr indent="0" lvl="0" marL="0" marR="0" rtl="0" algn="l">
              <a:lnSpc>
                <a:spcPct val="120000"/>
              </a:lnSpc>
              <a:spcBef>
                <a:spcPts val="780"/>
              </a:spcBef>
              <a:spcAft>
                <a:spcPts val="0"/>
              </a:spcAft>
              <a:buNone/>
            </a:pPr>
            <a:r>
              <a:rPr lang="es-MX" sz="1400">
                <a:solidFill>
                  <a:schemeClr val="dk1"/>
                </a:solidFill>
                <a:latin typeface="Calibri"/>
                <a:ea typeface="Calibri"/>
                <a:cs typeface="Calibri"/>
                <a:sym typeface="Calibri"/>
              </a:rPr>
              <a:t>El diagrama de Ishikawa es una técnica que nos permite identificar las causas de un problema. Organizar los factores que influyen en un problema para luego buscar soluciones.</a:t>
            </a:r>
            <a:endParaRPr/>
          </a:p>
        </p:txBody>
      </p:sp>
      <p:pic>
        <p:nvPicPr>
          <p:cNvPr id="550" name="Google Shape;550;p31"/>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551" name="Google Shape;551;p31"/>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2" name="Google Shape;552;p31"/>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pic>
        <p:nvPicPr>
          <p:cNvPr id="553" name="Google Shape;553;p31"/>
          <p:cNvPicPr preferRelativeResize="0"/>
          <p:nvPr/>
        </p:nvPicPr>
        <p:blipFill rotWithShape="1">
          <a:blip r:embed="rId3">
            <a:alphaModFix/>
          </a:blip>
          <a:srcRect b="0" l="0" r="0" t="0"/>
          <a:stretch/>
        </p:blipFill>
        <p:spPr>
          <a:xfrm>
            <a:off x="1011260" y="1858927"/>
            <a:ext cx="114138" cy="117546"/>
          </a:xfrm>
          <a:prstGeom prst="rect">
            <a:avLst/>
          </a:prstGeom>
          <a:noFill/>
          <a:ln>
            <a:noFill/>
          </a:ln>
        </p:spPr>
      </p:pic>
      <p:pic>
        <p:nvPicPr>
          <p:cNvPr id="554" name="Google Shape;554;p31"/>
          <p:cNvPicPr preferRelativeResize="0"/>
          <p:nvPr/>
        </p:nvPicPr>
        <p:blipFill rotWithShape="1">
          <a:blip r:embed="rId3">
            <a:alphaModFix/>
          </a:blip>
          <a:srcRect b="0" l="0" r="0" t="0"/>
          <a:stretch/>
        </p:blipFill>
        <p:spPr>
          <a:xfrm>
            <a:off x="1011260" y="2989999"/>
            <a:ext cx="114138" cy="117546"/>
          </a:xfrm>
          <a:prstGeom prst="rect">
            <a:avLst/>
          </a:prstGeom>
          <a:noFill/>
          <a:ln>
            <a:noFill/>
          </a:ln>
        </p:spPr>
      </p:pic>
      <p:sp>
        <p:nvSpPr>
          <p:cNvPr id="555" name="Google Shape;555;p3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CONCLUSIONES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2"/>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1" name="Google Shape;561;p32"/>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3600">
                <a:solidFill>
                  <a:schemeClr val="lt1"/>
                </a:solidFill>
                <a:latin typeface="Arial"/>
                <a:ea typeface="Arial"/>
                <a:cs typeface="Arial"/>
                <a:sym typeface="Arial"/>
              </a:rPr>
              <a:t>BIBLIOGRAFÍA</a:t>
            </a:r>
            <a:br>
              <a:rPr lang="es-MX" sz="3600">
                <a:solidFill>
                  <a:schemeClr val="lt1"/>
                </a:solidFill>
                <a:latin typeface="Arial"/>
                <a:ea typeface="Arial"/>
                <a:cs typeface="Arial"/>
                <a:sym typeface="Arial"/>
              </a:rPr>
            </a:br>
            <a:r>
              <a:rPr b="1" lang="es-MX" sz="3600">
                <a:solidFill>
                  <a:schemeClr val="lt1"/>
                </a:solidFill>
                <a:latin typeface="Arial"/>
                <a:ea typeface="Arial"/>
                <a:cs typeface="Arial"/>
                <a:sym typeface="Arial"/>
              </a:rPr>
              <a:t>MÁS REFERENCIAS</a:t>
            </a:r>
            <a:endParaRPr/>
          </a:p>
        </p:txBody>
      </p:sp>
      <p:pic>
        <p:nvPicPr>
          <p:cNvPr id="562" name="Google Shape;562;p32"/>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563" name="Google Shape;563;p32"/>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9" name="Google Shape;569;p33"/>
          <p:cNvSpPr txBox="1"/>
          <p:nvPr/>
        </p:nvSpPr>
        <p:spPr>
          <a:xfrm>
            <a:off x="1279009" y="917823"/>
            <a:ext cx="5081450" cy="129266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dk1"/>
              </a:buClr>
              <a:buSzPts val="1400"/>
              <a:buFont typeface="Calibri"/>
              <a:buNone/>
            </a:pPr>
            <a:r>
              <a:rPr lang="es-MX" sz="1400">
                <a:solidFill>
                  <a:schemeClr val="dk1"/>
                </a:solidFill>
                <a:latin typeface="Calibri"/>
                <a:ea typeface="Calibri"/>
                <a:cs typeface="Calibri"/>
                <a:sym typeface="Calibri"/>
              </a:rPr>
              <a:t>www.neuronilla.com</a:t>
            </a:r>
            <a:endParaRPr/>
          </a:p>
          <a:p>
            <a:pPr indent="0" lvl="0" marL="0" marR="0" rtl="0" algn="l">
              <a:spcBef>
                <a:spcPts val="0"/>
              </a:spcBef>
              <a:spcAft>
                <a:spcPts val="0"/>
              </a:spcAft>
              <a:buClr>
                <a:schemeClr val="dk1"/>
              </a:buClr>
              <a:buSzPts val="1400"/>
              <a:buFont typeface="Calibri"/>
              <a:buNone/>
            </a:pPr>
            <a:r>
              <a:rPr lang="es-MX" sz="1400">
                <a:solidFill>
                  <a:schemeClr val="dk1"/>
                </a:solidFill>
                <a:latin typeface="Calibri"/>
                <a:ea typeface="Calibri"/>
                <a:cs typeface="Calibri"/>
                <a:sym typeface="Calibri"/>
              </a:rPr>
              <a:t>Curso básico de mapas mentales; Gipuzkoa Departamento de Innovación y Sociedad del Conocimiento.</a:t>
            </a:r>
            <a:endParaRPr/>
          </a:p>
          <a:p>
            <a:pPr indent="0" lvl="0" marL="0" marR="0" rtl="0" algn="l">
              <a:spcBef>
                <a:spcPts val="0"/>
              </a:spcBef>
              <a:spcAft>
                <a:spcPts val="0"/>
              </a:spcAft>
              <a:buClr>
                <a:schemeClr val="dk1"/>
              </a:buClr>
              <a:buSzPts val="1400"/>
              <a:buFont typeface="Calibri"/>
              <a:buNone/>
            </a:pPr>
            <a:r>
              <a:rPr lang="es-MX" sz="1400">
                <a:solidFill>
                  <a:schemeClr val="dk1"/>
                </a:solidFill>
                <a:latin typeface="Calibri"/>
                <a:ea typeface="Calibri"/>
                <a:cs typeface="Calibri"/>
                <a:sym typeface="Calibri"/>
              </a:rPr>
              <a:t>MOOC Curso Técnicas de Creatividad. Universidad de Cantabria.</a:t>
            </a:r>
            <a:endParaRPr/>
          </a:p>
          <a:p>
            <a:pPr indent="0" lvl="0" marL="0" marR="0" rtl="0" algn="l">
              <a:spcBef>
                <a:spcPts val="0"/>
              </a:spcBef>
              <a:spcAft>
                <a:spcPts val="0"/>
              </a:spcAft>
              <a:buClr>
                <a:schemeClr val="dk1"/>
              </a:buClr>
              <a:buSzPts val="1400"/>
              <a:buFont typeface="Calibri"/>
              <a:buNone/>
            </a:pPr>
            <a:r>
              <a:rPr lang="es-MX" sz="1400">
                <a:solidFill>
                  <a:schemeClr val="dk1"/>
                </a:solidFill>
                <a:latin typeface="Calibri"/>
                <a:ea typeface="Calibri"/>
                <a:cs typeface="Calibri"/>
                <a:sym typeface="Calibri"/>
              </a:rPr>
              <a:t>Aprendeypiensa.com</a:t>
            </a:r>
            <a:endParaRPr/>
          </a:p>
          <a:p>
            <a:pPr indent="0" lvl="0" marL="0" marR="0" rtl="0" algn="l">
              <a:spcBef>
                <a:spcPts val="0"/>
              </a:spcBef>
              <a:spcAft>
                <a:spcPts val="0"/>
              </a:spcAft>
              <a:buClr>
                <a:schemeClr val="dk1"/>
              </a:buClr>
              <a:buSzPts val="1400"/>
              <a:buFont typeface="Calibri"/>
              <a:buNone/>
            </a:pPr>
            <a:r>
              <a:rPr lang="es-MX" sz="1400">
                <a:solidFill>
                  <a:schemeClr val="dk1"/>
                </a:solidFill>
                <a:latin typeface="Calibri"/>
                <a:ea typeface="Calibri"/>
                <a:cs typeface="Calibri"/>
                <a:sym typeface="Calibri"/>
              </a:rPr>
              <a:t>Wikipedia</a:t>
            </a:r>
            <a:endParaRPr/>
          </a:p>
        </p:txBody>
      </p:sp>
      <p:pic>
        <p:nvPicPr>
          <p:cNvPr id="570" name="Google Shape;570;p33"/>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sp>
        <p:nvSpPr>
          <p:cNvPr id="571" name="Google Shape;571;p3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2" name="Google Shape;572;p33"/>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573" name="Google Shape;573;p3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BIBLIOGRAFÍA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9" name="Google Shape;579;p34"/>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4"/>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MX" sz="2800">
                <a:solidFill>
                  <a:schemeClr val="lt1"/>
                </a:solidFill>
                <a:latin typeface="Arial"/>
                <a:ea typeface="Arial"/>
                <a:cs typeface="Arial"/>
                <a:sym typeface="Arial"/>
              </a:rPr>
              <a:t>EL CONCEPTO DE </a:t>
            </a:r>
            <a:br>
              <a:rPr b="1" lang="es-MX" sz="2800">
                <a:solidFill>
                  <a:schemeClr val="lt1"/>
                </a:solidFill>
                <a:latin typeface="Arial"/>
                <a:ea typeface="Arial"/>
                <a:cs typeface="Arial"/>
                <a:sym typeface="Arial"/>
              </a:rPr>
            </a:br>
            <a:r>
              <a:rPr b="1" lang="es-MX" sz="2800">
                <a:solidFill>
                  <a:schemeClr val="lt1"/>
                </a:solidFill>
                <a:latin typeface="Arial"/>
                <a:ea typeface="Arial"/>
                <a:cs typeface="Arial"/>
                <a:sym typeface="Arial"/>
              </a:rPr>
              <a:t>PENSAMIENTO IRRADIANTE</a:t>
            </a:r>
            <a:endParaRPr/>
          </a:p>
        </p:txBody>
      </p:sp>
      <p:pic>
        <p:nvPicPr>
          <p:cNvPr id="99" name="Google Shape;99;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5"/>
          <p:cNvPicPr preferRelativeResize="0"/>
          <p:nvPr/>
        </p:nvPicPr>
        <p:blipFill rotWithShape="1">
          <a:blip r:embed="rId3">
            <a:alphaModFix/>
          </a:blip>
          <a:srcRect b="0" l="16597" r="17184" t="0"/>
          <a:stretch/>
        </p:blipFill>
        <p:spPr>
          <a:xfrm>
            <a:off x="4650226" y="1180279"/>
            <a:ext cx="4025462" cy="4053709"/>
          </a:xfrm>
          <a:prstGeom prst="rect">
            <a:avLst/>
          </a:prstGeom>
          <a:noFill/>
          <a:ln>
            <a:noFill/>
          </a:ln>
        </p:spPr>
      </p:pic>
      <p:sp>
        <p:nvSpPr>
          <p:cNvPr id="106" name="Google Shape;106;p5"/>
          <p:cNvSpPr txBox="1"/>
          <p:nvPr/>
        </p:nvSpPr>
        <p:spPr>
          <a:xfrm>
            <a:off x="2211768" y="2277499"/>
            <a:ext cx="3599053" cy="886397"/>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MX" sz="3600">
                <a:solidFill>
                  <a:schemeClr val="dk1"/>
                </a:solidFill>
                <a:latin typeface="Arial"/>
                <a:ea typeface="Arial"/>
                <a:cs typeface="Arial"/>
                <a:sym typeface="Arial"/>
              </a:rPr>
              <a:t>¿CÓMO</a:t>
            </a:r>
            <a:br>
              <a:rPr b="1" lang="es-MX" sz="3600">
                <a:solidFill>
                  <a:srgbClr val="8EC540"/>
                </a:solidFill>
                <a:latin typeface="Arial"/>
                <a:ea typeface="Arial"/>
                <a:cs typeface="Arial"/>
                <a:sym typeface="Arial"/>
              </a:rPr>
            </a:br>
            <a:r>
              <a:rPr b="1" lang="es-MX" sz="3600">
                <a:solidFill>
                  <a:srgbClr val="8EC540"/>
                </a:solidFill>
                <a:latin typeface="Arial"/>
                <a:ea typeface="Arial"/>
                <a:cs typeface="Arial"/>
                <a:sym typeface="Arial"/>
              </a:rPr>
              <a:t>PENSAMOS?</a:t>
            </a:r>
            <a:endParaRPr/>
          </a:p>
        </p:txBody>
      </p:sp>
      <p:pic>
        <p:nvPicPr>
          <p:cNvPr id="107" name="Google Shape;107;p5"/>
          <p:cNvPicPr preferRelativeResize="0"/>
          <p:nvPr/>
        </p:nvPicPr>
        <p:blipFill rotWithShape="1">
          <a:blip r:embed="rId4">
            <a:alphaModFix/>
          </a:blip>
          <a:srcRect b="0" l="0" r="0" t="0"/>
          <a:stretch/>
        </p:blipFill>
        <p:spPr>
          <a:xfrm>
            <a:off x="1401076" y="2441396"/>
            <a:ext cx="329184" cy="541782"/>
          </a:xfrm>
          <a:prstGeom prst="rect">
            <a:avLst/>
          </a:prstGeom>
          <a:noFill/>
          <a:ln>
            <a:noFill/>
          </a:ln>
        </p:spPr>
      </p:pic>
      <p:pic>
        <p:nvPicPr>
          <p:cNvPr id="108" name="Google Shape;108;p5"/>
          <p:cNvPicPr preferRelativeResize="0"/>
          <p:nvPr/>
        </p:nvPicPr>
        <p:blipFill rotWithShape="1">
          <a:blip r:embed="rId5">
            <a:alphaModFix/>
          </a:blip>
          <a:srcRect b="0" l="0" r="0" t="0"/>
          <a:stretch/>
        </p:blipFill>
        <p:spPr>
          <a:xfrm>
            <a:off x="646891" y="2149609"/>
            <a:ext cx="1222115" cy="1204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CONCEPTO DE PENSAMIENTO IRRADIANTE</a:t>
            </a:r>
            <a:endParaRPr/>
          </a:p>
        </p:txBody>
      </p:sp>
      <p:sp>
        <p:nvSpPr>
          <p:cNvPr id="115" name="Google Shape;115;p6"/>
          <p:cNvSpPr txBox="1"/>
          <p:nvPr/>
        </p:nvSpPr>
        <p:spPr>
          <a:xfrm>
            <a:off x="506797" y="918372"/>
            <a:ext cx="3784648" cy="278537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EL PENSAMIENTO IRRADIANTE</a:t>
            </a:r>
            <a:endParaRPr/>
          </a:p>
          <a:p>
            <a:pPr indent="-185738" lvl="0" marL="185738" marR="0" rtl="0" algn="l">
              <a:lnSpc>
                <a:spcPct val="100000"/>
              </a:lnSpc>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Es la forma natural y automática de trabajar de la mente humana. </a:t>
            </a:r>
            <a:endParaRPr/>
          </a:p>
          <a:p>
            <a:pPr indent="-84138" lvl="0" marL="185738" marR="0" rtl="0" algn="l">
              <a:lnSpc>
                <a:spcPct val="100000"/>
              </a:lnSpc>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chemeClr val="dk1"/>
              </a:buClr>
              <a:buSzPts val="1600"/>
              <a:buFont typeface="Arial"/>
              <a:buChar char="•"/>
            </a:pPr>
            <a:r>
              <a:rPr b="1" lang="es-MX" sz="1600">
                <a:solidFill>
                  <a:schemeClr val="dk1"/>
                </a:solidFill>
                <a:latin typeface="Calibri"/>
                <a:ea typeface="Calibri"/>
                <a:cs typeface="Calibri"/>
                <a:sym typeface="Calibri"/>
              </a:rPr>
              <a:t>Nuestros pensamientos se crean a partir de las asociaciones que hacemos de una idea central. Las asociaciones conectan unas ideas con otras y las imágenes nos dan el énfasis para recordar. </a:t>
            </a:r>
            <a:endParaRPr/>
          </a:p>
          <a:p>
            <a:pPr indent="-84138" lvl="0" marL="185738" marR="0" rtl="0" algn="l">
              <a:lnSpc>
                <a:spcPct val="100000"/>
              </a:lnSpc>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Esto es algo que hacemos todo el tiempo.</a:t>
            </a:r>
            <a:endParaRPr sz="16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3">
            <a:alphaModFix/>
          </a:blip>
          <a:srcRect b="84" l="15090" r="15005" t="-85"/>
          <a:stretch/>
        </p:blipFill>
        <p:spPr>
          <a:xfrm>
            <a:off x="4751388" y="481012"/>
            <a:ext cx="3924300" cy="4752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7"/>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MX" sz="1400">
                <a:solidFill>
                  <a:srgbClr val="00B1C3"/>
                </a:solidFill>
                <a:latin typeface="Calibri"/>
                <a:ea typeface="Calibri"/>
                <a:cs typeface="Calibri"/>
                <a:sym typeface="Calibri"/>
              </a:rPr>
              <a:t>ACTIVIDAD</a:t>
            </a:r>
            <a:endParaRPr b="1" sz="1600">
              <a:solidFill>
                <a:srgbClr val="00B1C3"/>
              </a:solidFill>
              <a:latin typeface="Calibri"/>
              <a:ea typeface="Calibri"/>
              <a:cs typeface="Calibri"/>
              <a:sym typeface="Calibri"/>
            </a:endParaRPr>
          </a:p>
        </p:txBody>
      </p:sp>
      <p:grpSp>
        <p:nvGrpSpPr>
          <p:cNvPr id="124" name="Google Shape;124;p7"/>
          <p:cNvGrpSpPr/>
          <p:nvPr/>
        </p:nvGrpSpPr>
        <p:grpSpPr>
          <a:xfrm>
            <a:off x="514858" y="499074"/>
            <a:ext cx="131794" cy="132296"/>
            <a:chOff x="511902" y="912279"/>
            <a:chExt cx="281320" cy="282391"/>
          </a:xfrm>
        </p:grpSpPr>
        <p:sp>
          <p:nvSpPr>
            <p:cNvPr id="125" name="Google Shape;125;p7"/>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6" name="Google Shape;126;p7"/>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127" name="Google Shape;127;p7"/>
          <p:cNvSpPr/>
          <p:nvPr/>
        </p:nvSpPr>
        <p:spPr>
          <a:xfrm>
            <a:off x="503238" y="912813"/>
            <a:ext cx="42481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7"/>
          <p:cNvSpPr/>
          <p:nvPr/>
        </p:nvSpPr>
        <p:spPr>
          <a:xfrm>
            <a:off x="684214" y="1245204"/>
            <a:ext cx="3708400" cy="236988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400">
                <a:solidFill>
                  <a:schemeClr val="dk1"/>
                </a:solidFill>
                <a:latin typeface="Calibri"/>
                <a:ea typeface="Calibri"/>
                <a:cs typeface="Calibri"/>
                <a:sym typeface="Calibri"/>
              </a:rPr>
              <a:t>EJERCITANDO EL PENSAMIENTO IRRADIANTE</a:t>
            </a:r>
            <a:endParaRPr/>
          </a:p>
          <a:p>
            <a:pPr indent="-134938" lvl="0" marL="134938" marR="0" rtl="0" algn="l">
              <a:spcBef>
                <a:spcPts val="0"/>
              </a:spcBef>
              <a:spcAft>
                <a:spcPts val="0"/>
              </a:spcAft>
              <a:buClr>
                <a:schemeClr val="dk1"/>
              </a:buClr>
              <a:buSzPts val="1400"/>
              <a:buFont typeface="Arial"/>
              <a:buChar char="•"/>
            </a:pPr>
            <a:r>
              <a:rPr lang="es-MX" sz="1400">
                <a:solidFill>
                  <a:schemeClr val="dk1"/>
                </a:solidFill>
                <a:latin typeface="Calibri"/>
                <a:ea typeface="Calibri"/>
                <a:cs typeface="Calibri"/>
                <a:sym typeface="Calibri"/>
              </a:rPr>
              <a:t>Individualmente, en una hoja de papel (dispuesta horizontalmente) escribe la palabra felicidad al centro y traza 10 líneas que salgan del centro.</a:t>
            </a:r>
            <a:endParaRPr/>
          </a:p>
          <a:p>
            <a:pPr indent="-46037" lvl="0" marL="134938"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s-MX" sz="1400">
                <a:solidFill>
                  <a:schemeClr val="dk1"/>
                </a:solidFill>
                <a:latin typeface="Calibri"/>
                <a:ea typeface="Calibri"/>
                <a:cs typeface="Calibri"/>
                <a:sym typeface="Calibri"/>
              </a:rPr>
              <a:t>FELICIDAD</a:t>
            </a:r>
            <a:endParaRPr/>
          </a:p>
          <a:p>
            <a:pPr indent="-134938" lvl="0" marL="134938" marR="0" rtl="0" algn="l">
              <a:spcBef>
                <a:spcPts val="0"/>
              </a:spcBef>
              <a:spcAft>
                <a:spcPts val="0"/>
              </a:spcAft>
              <a:buClr>
                <a:schemeClr val="dk1"/>
              </a:buClr>
              <a:buSzPts val="1400"/>
              <a:buFont typeface="Arial"/>
              <a:buChar char="•"/>
            </a:pPr>
            <a:r>
              <a:rPr lang="es-MX" sz="1400">
                <a:solidFill>
                  <a:schemeClr val="dk1"/>
                </a:solidFill>
                <a:latin typeface="Calibri"/>
                <a:ea typeface="Calibri"/>
                <a:cs typeface="Calibri"/>
                <a:sym typeface="Calibri"/>
              </a:rPr>
              <a:t>Escribe rápidamente sobre las líneas de la imagen en letras mayúsculas y sin detenerte para escoger, las diez primeras asociaciones que irradien a partir del centro cuando pienses en el concepto de “felicidad”.</a:t>
            </a:r>
            <a:endParaRPr sz="1400">
              <a:solidFill>
                <a:schemeClr val="dk1"/>
              </a:solidFill>
              <a:latin typeface="Calibri"/>
              <a:ea typeface="Calibri"/>
              <a:cs typeface="Calibri"/>
              <a:sym typeface="Calibri"/>
            </a:endParaRPr>
          </a:p>
        </p:txBody>
      </p:sp>
      <p:pic>
        <p:nvPicPr>
          <p:cNvPr id="129" name="Google Shape;129;p7"/>
          <p:cNvPicPr preferRelativeResize="0"/>
          <p:nvPr/>
        </p:nvPicPr>
        <p:blipFill rotWithShape="1">
          <a:blip r:embed="rId4">
            <a:alphaModFix/>
          </a:blip>
          <a:srcRect b="17888" l="0" r="11849" t="7027"/>
          <a:stretch/>
        </p:blipFill>
        <p:spPr>
          <a:xfrm>
            <a:off x="5223695" y="1195714"/>
            <a:ext cx="3557534" cy="37877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CONCEPTO DE PENSAMIENTO IRRADIANTE</a:t>
            </a:r>
            <a:endParaRPr/>
          </a:p>
        </p:txBody>
      </p:sp>
      <p:sp>
        <p:nvSpPr>
          <p:cNvPr id="136" name="Google Shape;136;p8"/>
          <p:cNvSpPr txBox="1"/>
          <p:nvPr/>
        </p:nvSpPr>
        <p:spPr>
          <a:xfrm>
            <a:off x="506796" y="918372"/>
            <a:ext cx="7379903" cy="204671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EJERCITANDO EL PENSAMIENTO IRRADIANTE</a:t>
            </a:r>
            <a:endParaRPr/>
          </a:p>
          <a:p>
            <a:pPr indent="-185738" lvl="0" marL="185738" marR="0" rtl="0" algn="l">
              <a:lnSpc>
                <a:spcPct val="100000"/>
              </a:lnSpc>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El objetivo es encontrar aquellas palabras comunes (exactamente iguales) a todos.</a:t>
            </a:r>
            <a:endParaRPr/>
          </a:p>
          <a:p>
            <a:pPr indent="-84138" lvl="0" marL="185738" marR="0" rtl="0" algn="l">
              <a:lnSpc>
                <a:spcPct val="100000"/>
              </a:lnSpc>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Antes de realizar el conteo, intenta predecir cuántas palabras comunes a todos se encontrarán.</a:t>
            </a:r>
            <a:endParaRPr/>
          </a:p>
          <a:p>
            <a:pPr indent="-84138" lvl="0" marL="185738" marR="0" rtl="0" algn="l">
              <a:lnSpc>
                <a:spcPct val="100000"/>
              </a:lnSpc>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100000"/>
              </a:lnSpc>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Los resultados demostrarán nuestro vasto potencial asociativo y el carácter peculiar de cada individuo.</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p:nvPr/>
        </p:nvSpPr>
        <p:spPr>
          <a:xfrm>
            <a:off x="4751389" y="481013"/>
            <a:ext cx="3924300" cy="4752975"/>
          </a:xfrm>
          <a:prstGeom prst="rect">
            <a:avLst/>
          </a:prstGeom>
          <a:solidFill>
            <a:srgbClr val="92C5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9"/>
          <p:cNvSpPr/>
          <p:nvPr/>
        </p:nvSpPr>
        <p:spPr>
          <a:xfrm>
            <a:off x="503237" y="376836"/>
            <a:ext cx="25039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MX" sz="1000">
                <a:solidFill>
                  <a:srgbClr val="7F7F7F"/>
                </a:solidFill>
                <a:latin typeface="Calibri"/>
                <a:ea typeface="Calibri"/>
                <a:cs typeface="Calibri"/>
                <a:sym typeface="Calibri"/>
              </a:rPr>
              <a:t>+ </a:t>
            </a:r>
            <a:r>
              <a:rPr lang="es-MX" sz="1000">
                <a:solidFill>
                  <a:srgbClr val="A5A5A5"/>
                </a:solidFill>
                <a:latin typeface="Calibri"/>
                <a:ea typeface="Calibri"/>
                <a:cs typeface="Calibri"/>
                <a:sym typeface="Calibri"/>
              </a:rPr>
              <a:t>EL CONCEPTO DE PENSAMIENTO IRRADIANTE</a:t>
            </a:r>
            <a:endParaRPr/>
          </a:p>
        </p:txBody>
      </p:sp>
      <p:sp>
        <p:nvSpPr>
          <p:cNvPr id="144" name="Google Shape;144;p9"/>
          <p:cNvSpPr txBox="1"/>
          <p:nvPr/>
        </p:nvSpPr>
        <p:spPr>
          <a:xfrm>
            <a:off x="506796" y="918371"/>
            <a:ext cx="3885817" cy="22929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POTENCIAR NUESTRO PENSAMIENTO IRRADIANTE</a:t>
            </a:r>
            <a:endParaRPr/>
          </a:p>
          <a:p>
            <a:pPr indent="-185738" lvl="0" marL="185738" marR="0" rtl="0" algn="l">
              <a:spcBef>
                <a:spcPts val="60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Si </a:t>
            </a:r>
            <a:r>
              <a:rPr b="1" lang="es-MX" sz="1600">
                <a:solidFill>
                  <a:schemeClr val="dk1"/>
                </a:solidFill>
                <a:latin typeface="Calibri"/>
                <a:ea typeface="Calibri"/>
                <a:cs typeface="Calibri"/>
                <a:sym typeface="Calibri"/>
              </a:rPr>
              <a:t>queremos ser más creativos</a:t>
            </a:r>
            <a:r>
              <a:rPr lang="es-MX" sz="1600">
                <a:solidFill>
                  <a:schemeClr val="dk1"/>
                </a:solidFill>
                <a:latin typeface="Calibri"/>
                <a:ea typeface="Calibri"/>
                <a:cs typeface="Calibri"/>
                <a:sym typeface="Calibri"/>
              </a:rPr>
              <a:t>, debemos acostumbrarnos a </a:t>
            </a:r>
            <a:r>
              <a:rPr b="1" lang="es-MX" sz="1600">
                <a:solidFill>
                  <a:schemeClr val="dk1"/>
                </a:solidFill>
                <a:latin typeface="Calibri"/>
                <a:ea typeface="Calibri"/>
                <a:cs typeface="Calibri"/>
                <a:sym typeface="Calibri"/>
              </a:rPr>
              <a:t>conectar y asociar mucho</a:t>
            </a:r>
            <a:r>
              <a:rPr lang="es-MX" sz="1600">
                <a:solidFill>
                  <a:schemeClr val="dk1"/>
                </a:solidFill>
                <a:latin typeface="Calibri"/>
                <a:ea typeface="Calibri"/>
                <a:cs typeface="Calibri"/>
                <a:sym typeface="Calibri"/>
              </a:rPr>
              <a:t>, así desarrollaremos el potencial de nuestro pensamiento irradiante.</a:t>
            </a:r>
            <a:endParaRPr/>
          </a:p>
          <a:p>
            <a:pPr indent="-84138" lvl="0" marL="185738"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600"/>
              <a:buFont typeface="Arial"/>
              <a:buChar char="•"/>
            </a:pPr>
            <a:r>
              <a:rPr lang="es-MX" sz="1600">
                <a:solidFill>
                  <a:schemeClr val="dk1"/>
                </a:solidFill>
                <a:latin typeface="Calibri"/>
                <a:ea typeface="Calibri"/>
                <a:cs typeface="Calibri"/>
                <a:sym typeface="Calibri"/>
              </a:rPr>
              <a:t>Para esto contamos con una herramienta poderosa…</a:t>
            </a:r>
            <a:endParaRPr sz="1600">
              <a:solidFill>
                <a:schemeClr val="dk1"/>
              </a:solidFill>
              <a:latin typeface="Calibri"/>
              <a:ea typeface="Calibri"/>
              <a:cs typeface="Calibri"/>
              <a:sym typeface="Calibri"/>
            </a:endParaRPr>
          </a:p>
        </p:txBody>
      </p:sp>
      <p:pic>
        <p:nvPicPr>
          <p:cNvPr descr="shutterstock_464791427.jpg" id="145" name="Google Shape;145;p9"/>
          <p:cNvPicPr preferRelativeResize="0"/>
          <p:nvPr/>
        </p:nvPicPr>
        <p:blipFill rotWithShape="1">
          <a:blip r:embed="rId3">
            <a:alphaModFix/>
          </a:blip>
          <a:srcRect b="4305" l="711" r="712" t="0"/>
          <a:stretch/>
        </p:blipFill>
        <p:spPr>
          <a:xfrm>
            <a:off x="4751389" y="1236154"/>
            <a:ext cx="3924300" cy="38095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